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Shape 0"/>
          <p:cNvSpPr/>
          <p:nvPr/>
        </p:nvSpPr>
        <p:spPr>
          <a:xfrm>
            <a:off x="-714375" y="-714375"/>
            <a:ext cx="2143125" cy="2143125"/>
          </a:xfrm>
          <a:prstGeom prst="ellipse">
            <a:avLst/>
          </a:prstGeom>
          <a:solidFill>
            <a:srgbClr val="CD853F">
              <a:alpha val="30000"/>
            </a:srgbClr>
          </a:solidFill>
          <a:ln/>
        </p:spPr>
      </p:sp>
      <p:sp>
        <p:nvSpPr>
          <p:cNvPr id="4" name="Shape 1"/>
          <p:cNvSpPr/>
          <p:nvPr/>
        </p:nvSpPr>
        <p:spPr>
          <a:xfrm>
            <a:off x="8072438" y="4071938"/>
            <a:ext cx="1428750" cy="1428750"/>
          </a:xfrm>
          <a:prstGeom prst="ellipse">
            <a:avLst/>
          </a:prstGeom>
          <a:solidFill>
            <a:srgbClr val="4682B4">
              <a:alpha val="30000"/>
            </a:srgbClr>
          </a:solidFill>
          <a:ln/>
        </p:spPr>
      </p:sp>
      <p:sp>
        <p:nvSpPr>
          <p:cNvPr id="5" name="Shape 2"/>
          <p:cNvSpPr/>
          <p:nvPr/>
        </p:nvSpPr>
        <p:spPr>
          <a:xfrm>
            <a:off x="7000875" y="714375"/>
            <a:ext cx="1071563" cy="1071563"/>
          </a:xfrm>
          <a:prstGeom prst="ellipse">
            <a:avLst/>
          </a:prstGeom>
          <a:solidFill>
            <a:srgbClr val="CD853F">
              <a:alpha val="30000"/>
            </a:srgbClr>
          </a:solidFill>
          <a:ln/>
        </p:spPr>
      </p:sp>
      <p:sp>
        <p:nvSpPr>
          <p:cNvPr id="6" name="Text 3"/>
          <p:cNvSpPr/>
          <p:nvPr/>
        </p:nvSpPr>
        <p:spPr>
          <a:xfrm>
            <a:off x="2945011" y="1985963"/>
            <a:ext cx="3253978" cy="685800"/>
          </a:xfrm>
          <a:prstGeom prst="rect">
            <a:avLst/>
          </a:prstGeom>
          <a:noFill/>
          <a:ln/>
        </p:spPr>
        <p:txBody>
          <a:bodyPr wrap="none" lIns="0" tIns="0" rIns="0" bIns="0" rtlCol="0" anchor="ctr">
            <a:spAutoFit/>
          </a:bodyPr>
          <a:lstStyle/>
          <a:p>
            <a:pPr algn="ctr" indent="0" marL="0">
              <a:buNone/>
            </a:pPr>
            <a:r>
              <a:rPr lang="en-US" sz="3600" b="1" dirty="0">
                <a:solidFill>
                  <a:srgbClr val="8B4513"/>
                </a:solidFill>
                <a:latin typeface="Noto Sans JP" pitchFamily="34" charset="0"/>
                <a:ea typeface="Noto Sans JP" pitchFamily="34" charset="-122"/>
                <a:cs typeface="Noto Sans JP" pitchFamily="34" charset="-120"/>
              </a:rPr>
              <a:t>オカリナの種類</a:t>
            </a:r>
            <a:endParaRPr lang="en-US" sz="3600" dirty="0"/>
          </a:p>
        </p:txBody>
      </p:sp>
      <p:sp>
        <p:nvSpPr>
          <p:cNvPr id="7" name="Text 4"/>
          <p:cNvSpPr/>
          <p:nvPr/>
        </p:nvSpPr>
        <p:spPr>
          <a:xfrm>
            <a:off x="3067348" y="2814638"/>
            <a:ext cx="3009305" cy="342900"/>
          </a:xfrm>
          <a:prstGeom prst="rect">
            <a:avLst/>
          </a:prstGeom>
          <a:noFill/>
          <a:ln/>
        </p:spPr>
        <p:txBody>
          <a:bodyPr wrap="none" lIns="0" tIns="0" rIns="0" bIns="0" rtlCol="0" anchor="ctr">
            <a:spAutoFit/>
          </a:bodyPr>
          <a:lstStyle/>
          <a:p>
            <a:pPr algn="ctr" indent="0" marL="0">
              <a:buNone/>
            </a:pPr>
            <a:r>
              <a:rPr lang="en-US" sz="1800" dirty="0">
                <a:solidFill>
                  <a:srgbClr val="2F4F4F"/>
                </a:solidFill>
                <a:latin typeface="Noto Sans JP" pitchFamily="34" charset="0"/>
                <a:ea typeface="Noto Sans JP" pitchFamily="34" charset="-122"/>
                <a:cs typeface="Noto Sans JP" pitchFamily="34" charset="-120"/>
              </a:rPr>
              <a:t>多様な楽器の世界へようこそ</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62755"/>
          </a:xfrm>
          <a:prstGeom prst="rect">
            <a:avLst/>
          </a:prstGeom>
        </p:spPr>
      </p:pic>
      <p:sp>
        <p:nvSpPr>
          <p:cNvPr id="3" name="Shape 0"/>
          <p:cNvSpPr/>
          <p:nvPr/>
        </p:nvSpPr>
        <p:spPr>
          <a:xfrm>
            <a:off x="7929563" y="-571500"/>
            <a:ext cx="1785938" cy="1785938"/>
          </a:xfrm>
          <a:prstGeom prst="ellipse">
            <a:avLst/>
          </a:prstGeom>
          <a:solidFill>
            <a:srgbClr val="CD853F">
              <a:alpha val="20000"/>
            </a:srgbClr>
          </a:solidFill>
          <a:ln/>
        </p:spPr>
      </p:sp>
      <p:sp>
        <p:nvSpPr>
          <p:cNvPr id="4" name="Shape 1"/>
          <p:cNvSpPr/>
          <p:nvPr/>
        </p:nvSpPr>
        <p:spPr>
          <a:xfrm>
            <a:off x="-428625" y="4305505"/>
            <a:ext cx="1285875" cy="1285875"/>
          </a:xfrm>
          <a:prstGeom prst="ellipse">
            <a:avLst/>
          </a:prstGeom>
          <a:solidFill>
            <a:srgbClr val="4682B4">
              <a:alpha val="20000"/>
            </a:srgbClr>
          </a:solidFill>
          <a:ln/>
        </p:spPr>
      </p:sp>
      <p:sp>
        <p:nvSpPr>
          <p:cNvPr id="5" name="Text 2"/>
          <p:cNvSpPr/>
          <p:nvPr/>
        </p:nvSpPr>
        <p:spPr>
          <a:xfrm>
            <a:off x="4057650" y="428625"/>
            <a:ext cx="1028700" cy="514350"/>
          </a:xfrm>
          <a:prstGeom prst="rect">
            <a:avLst/>
          </a:prstGeom>
          <a:noFill/>
          <a:ln/>
        </p:spPr>
        <p:txBody>
          <a:bodyPr wrap="none" lIns="0" tIns="0" rIns="0" bIns="0" rtlCol="0" anchor="ctr">
            <a:spAutoFit/>
          </a:bodyPr>
          <a:lstStyle/>
          <a:p>
            <a:pPr algn="ctr" indent="0" marL="0">
              <a:buNone/>
            </a:pPr>
            <a:r>
              <a:rPr lang="en-US" sz="2700" b="1" dirty="0">
                <a:solidFill>
                  <a:srgbClr val="8B4513"/>
                </a:solidFill>
                <a:latin typeface="Noto Sans JP" pitchFamily="34" charset="0"/>
                <a:ea typeface="Noto Sans JP" pitchFamily="34" charset="-122"/>
                <a:cs typeface="Noto Sans JP" pitchFamily="34" charset="-120"/>
              </a:rPr>
              <a:t>まとめ</a:t>
            </a:r>
            <a:endParaRPr lang="en-US" sz="2700" dirty="0"/>
          </a:p>
        </p:txBody>
      </p:sp>
      <p:sp>
        <p:nvSpPr>
          <p:cNvPr id="6" name="Shape 3"/>
          <p:cNvSpPr/>
          <p:nvPr/>
        </p:nvSpPr>
        <p:spPr>
          <a:xfrm>
            <a:off x="714375" y="1300163"/>
            <a:ext cx="3714750" cy="1261570"/>
          </a:xfrm>
          <a:prstGeom prst="rect">
            <a:avLst/>
          </a:prstGeom>
          <a:solidFill>
            <a:srgbClr val="FFFFFF"/>
          </a:solidFill>
          <a:ln/>
        </p:spPr>
      </p:sp>
      <p:sp>
        <p:nvSpPr>
          <p:cNvPr id="7" name="Shape 4"/>
          <p:cNvSpPr/>
          <p:nvPr/>
        </p:nvSpPr>
        <p:spPr>
          <a:xfrm>
            <a:off x="714375" y="1300163"/>
            <a:ext cx="42863" cy="1261570"/>
          </a:xfrm>
          <a:prstGeom prst="rect">
            <a:avLst/>
          </a:prstGeom>
          <a:solidFill>
            <a:srgbClr val="4682B4"/>
          </a:solidFill>
          <a:ln/>
        </p:spPr>
      </p:sp>
      <p:sp>
        <p:nvSpPr>
          <p:cNvPr id="8" name="Text 5"/>
          <p:cNvSpPr/>
          <p:nvPr/>
        </p:nvSpPr>
        <p:spPr>
          <a:xfrm>
            <a:off x="928688" y="1478756"/>
            <a:ext cx="3286125" cy="235744"/>
          </a:xfrm>
          <a:prstGeom prst="rect">
            <a:avLst/>
          </a:prstGeom>
          <a:noFill/>
          <a:ln/>
        </p:spPr>
        <p:txBody>
          <a:bodyPr wrap="none" lIns="0" tIns="0" rIns="0" bIns="0" rtlCol="0" anchor="ctr">
            <a:spAutoFit/>
          </a:bodyPr>
          <a:lstStyle/>
          <a:p>
            <a:pPr indent="0" marL="0">
              <a:buNone/>
            </a:pPr>
            <a:r>
              <a:rPr lang="en-US" sz="1238" b="1" dirty="0">
                <a:solidFill>
                  <a:srgbClr val="8B4513"/>
                </a:solidFill>
                <a:latin typeface="Noto Sans" pitchFamily="34" charset="0"/>
                <a:ea typeface="Noto Sans" pitchFamily="34" charset="-122"/>
                <a:cs typeface="Noto Sans" pitchFamily="34" charset="-120"/>
              </a:rPr>
              <a:t>サイズの多様性</a:t>
            </a:r>
            <a:endParaRPr lang="en-US" sz="1238" dirty="0"/>
          </a:p>
        </p:txBody>
      </p:sp>
      <p:sp>
        <p:nvSpPr>
          <p:cNvPr id="9" name="Text 6"/>
          <p:cNvSpPr/>
          <p:nvPr/>
        </p:nvSpPr>
        <p:spPr>
          <a:xfrm>
            <a:off x="928688" y="1800225"/>
            <a:ext cx="3286125" cy="582913"/>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オカリナには、ポケットサイズからダチョウの卵サイズまで、様々な大きさの楽器があります。小さいほど高い音、大きいほど低い音が出ます。 </a:t>
            </a:r>
            <a:endParaRPr lang="en-US" sz="837" dirty="0"/>
          </a:p>
        </p:txBody>
      </p:sp>
      <p:sp>
        <p:nvSpPr>
          <p:cNvPr id="10" name="Shape 7"/>
          <p:cNvSpPr/>
          <p:nvPr/>
        </p:nvSpPr>
        <p:spPr>
          <a:xfrm>
            <a:off x="714375" y="2740326"/>
            <a:ext cx="3714750" cy="1067265"/>
          </a:xfrm>
          <a:prstGeom prst="rect">
            <a:avLst/>
          </a:prstGeom>
          <a:solidFill>
            <a:srgbClr val="FFFFFF"/>
          </a:solidFill>
          <a:ln/>
        </p:spPr>
      </p:sp>
      <p:sp>
        <p:nvSpPr>
          <p:cNvPr id="11" name="Shape 8"/>
          <p:cNvSpPr/>
          <p:nvPr/>
        </p:nvSpPr>
        <p:spPr>
          <a:xfrm>
            <a:off x="714375" y="2740326"/>
            <a:ext cx="42863" cy="1067265"/>
          </a:xfrm>
          <a:prstGeom prst="rect">
            <a:avLst/>
          </a:prstGeom>
          <a:solidFill>
            <a:srgbClr val="CD853F"/>
          </a:solidFill>
          <a:ln/>
        </p:spPr>
      </p:sp>
      <p:sp>
        <p:nvSpPr>
          <p:cNvPr id="12" name="Text 9"/>
          <p:cNvSpPr/>
          <p:nvPr/>
        </p:nvSpPr>
        <p:spPr>
          <a:xfrm>
            <a:off x="928688" y="2918920"/>
            <a:ext cx="3286125" cy="235744"/>
          </a:xfrm>
          <a:prstGeom prst="rect">
            <a:avLst/>
          </a:prstGeom>
          <a:noFill/>
          <a:ln/>
        </p:spPr>
        <p:txBody>
          <a:bodyPr wrap="none" lIns="0" tIns="0" rIns="0" bIns="0" rtlCol="0" anchor="ctr">
            <a:spAutoFit/>
          </a:bodyPr>
          <a:lstStyle/>
          <a:p>
            <a:pPr indent="0" marL="0">
              <a:buNone/>
            </a:pPr>
            <a:r>
              <a:rPr lang="en-US" sz="1238" b="1" dirty="0">
                <a:solidFill>
                  <a:srgbClr val="8B4513"/>
                </a:solidFill>
                <a:latin typeface="Noto Sans" pitchFamily="34" charset="0"/>
                <a:ea typeface="Noto Sans" pitchFamily="34" charset="-122"/>
                <a:cs typeface="Noto Sans" pitchFamily="34" charset="-120"/>
              </a:rPr>
              <a:t>音域の特徴</a:t>
            </a:r>
            <a:endParaRPr lang="en-US" sz="1238" dirty="0"/>
          </a:p>
        </p:txBody>
      </p:sp>
      <p:sp>
        <p:nvSpPr>
          <p:cNvPr id="13" name="Text 10"/>
          <p:cNvSpPr/>
          <p:nvPr/>
        </p:nvSpPr>
        <p:spPr>
          <a:xfrm>
            <a:off x="928688" y="3240388"/>
            <a:ext cx="3286125" cy="388609"/>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シングルオカリナで演奏できる音域は、低いラから高いファまでの約1オクターブ半程度と限られています。 </a:t>
            </a:r>
            <a:endParaRPr lang="en-US" sz="837" dirty="0"/>
          </a:p>
        </p:txBody>
      </p:sp>
      <p:sp>
        <p:nvSpPr>
          <p:cNvPr id="14" name="Shape 11"/>
          <p:cNvSpPr/>
          <p:nvPr/>
        </p:nvSpPr>
        <p:spPr>
          <a:xfrm>
            <a:off x="4714875" y="1300163"/>
            <a:ext cx="3714750" cy="1261570"/>
          </a:xfrm>
          <a:prstGeom prst="rect">
            <a:avLst/>
          </a:prstGeom>
          <a:solidFill>
            <a:srgbClr val="FFFFFF"/>
          </a:solidFill>
          <a:ln/>
        </p:spPr>
      </p:sp>
      <p:sp>
        <p:nvSpPr>
          <p:cNvPr id="15" name="Shape 12"/>
          <p:cNvSpPr/>
          <p:nvPr/>
        </p:nvSpPr>
        <p:spPr>
          <a:xfrm>
            <a:off x="4714875" y="1300163"/>
            <a:ext cx="42863" cy="1261570"/>
          </a:xfrm>
          <a:prstGeom prst="rect">
            <a:avLst/>
          </a:prstGeom>
          <a:solidFill>
            <a:srgbClr val="8B4513"/>
          </a:solidFill>
          <a:ln/>
        </p:spPr>
      </p:sp>
      <p:sp>
        <p:nvSpPr>
          <p:cNvPr id="16" name="Text 13"/>
          <p:cNvSpPr/>
          <p:nvPr/>
        </p:nvSpPr>
        <p:spPr>
          <a:xfrm>
            <a:off x="4929188" y="1478756"/>
            <a:ext cx="3286125" cy="235744"/>
          </a:xfrm>
          <a:prstGeom prst="rect">
            <a:avLst/>
          </a:prstGeom>
          <a:noFill/>
          <a:ln/>
        </p:spPr>
        <p:txBody>
          <a:bodyPr wrap="none" lIns="0" tIns="0" rIns="0" bIns="0" rtlCol="0" anchor="ctr">
            <a:spAutoFit/>
          </a:bodyPr>
          <a:lstStyle/>
          <a:p>
            <a:pPr indent="0" marL="0">
              <a:buNone/>
            </a:pPr>
            <a:r>
              <a:rPr lang="en-US" sz="1238" b="1" dirty="0">
                <a:solidFill>
                  <a:srgbClr val="8B4513"/>
                </a:solidFill>
                <a:latin typeface="Noto Sans" pitchFamily="34" charset="0"/>
                <a:ea typeface="Noto Sans" pitchFamily="34" charset="-122"/>
                <a:cs typeface="Noto Sans" pitchFamily="34" charset="-120"/>
              </a:rPr>
              <a:t>形態のバリエーション</a:t>
            </a:r>
            <a:endParaRPr lang="en-US" sz="1238" dirty="0"/>
          </a:p>
        </p:txBody>
      </p:sp>
      <p:sp>
        <p:nvSpPr>
          <p:cNvPr id="17" name="Text 14"/>
          <p:cNvSpPr/>
          <p:nvPr/>
        </p:nvSpPr>
        <p:spPr>
          <a:xfrm>
            <a:off x="4929188" y="1800225"/>
            <a:ext cx="3286125" cy="582913"/>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シングル、ダブル、トリプルという3つの形態があります。複数管は演奏できる曲の幅が広がりますが、習得には時間がかかります。 </a:t>
            </a:r>
            <a:endParaRPr lang="en-US" sz="837" dirty="0"/>
          </a:p>
        </p:txBody>
      </p:sp>
      <p:sp>
        <p:nvSpPr>
          <p:cNvPr id="18" name="Shape 15"/>
          <p:cNvSpPr/>
          <p:nvPr/>
        </p:nvSpPr>
        <p:spPr>
          <a:xfrm>
            <a:off x="4714875" y="2740326"/>
            <a:ext cx="3714750" cy="1261570"/>
          </a:xfrm>
          <a:prstGeom prst="rect">
            <a:avLst/>
          </a:prstGeom>
          <a:solidFill>
            <a:srgbClr val="FFFFFF"/>
          </a:solidFill>
          <a:ln/>
        </p:spPr>
      </p:sp>
      <p:sp>
        <p:nvSpPr>
          <p:cNvPr id="19" name="Shape 16"/>
          <p:cNvSpPr/>
          <p:nvPr/>
        </p:nvSpPr>
        <p:spPr>
          <a:xfrm>
            <a:off x="4714875" y="2740326"/>
            <a:ext cx="42863" cy="1261570"/>
          </a:xfrm>
          <a:prstGeom prst="rect">
            <a:avLst/>
          </a:prstGeom>
          <a:solidFill>
            <a:srgbClr val="4682B4"/>
          </a:solidFill>
          <a:ln/>
        </p:spPr>
      </p:sp>
      <p:sp>
        <p:nvSpPr>
          <p:cNvPr id="20" name="Text 17"/>
          <p:cNvSpPr/>
          <p:nvPr/>
        </p:nvSpPr>
        <p:spPr>
          <a:xfrm>
            <a:off x="4929188" y="3006430"/>
            <a:ext cx="3286125" cy="235744"/>
          </a:xfrm>
          <a:prstGeom prst="rect">
            <a:avLst/>
          </a:prstGeom>
          <a:noFill/>
          <a:ln/>
        </p:spPr>
        <p:txBody>
          <a:bodyPr wrap="none" lIns="0" tIns="0" rIns="0" bIns="0" rtlCol="0" anchor="ctr">
            <a:spAutoFit/>
          </a:bodyPr>
          <a:lstStyle/>
          <a:p>
            <a:pPr indent="0" marL="0">
              <a:buNone/>
            </a:pPr>
            <a:r>
              <a:rPr lang="en-US" sz="1238" b="1" dirty="0">
                <a:solidFill>
                  <a:srgbClr val="8B4513"/>
                </a:solidFill>
                <a:latin typeface="Noto Sans" pitchFamily="34" charset="0"/>
                <a:ea typeface="Noto Sans" pitchFamily="34" charset="-122"/>
                <a:cs typeface="Noto Sans" pitchFamily="34" charset="-120"/>
              </a:rPr>
              <a:t>調の種類</a:t>
            </a:r>
            <a:endParaRPr lang="en-US" sz="1238" dirty="0"/>
          </a:p>
        </p:txBody>
      </p:sp>
      <p:sp>
        <p:nvSpPr>
          <p:cNvPr id="21" name="Text 18"/>
          <p:cNvSpPr/>
          <p:nvPr/>
        </p:nvSpPr>
        <p:spPr>
          <a:xfrm>
            <a:off x="4929188" y="3327899"/>
            <a:ext cx="3286125" cy="388609"/>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C管、F管、G管という主要な3つの調があり、それぞれに高さの違う楽器が存在します。同じ指使いでも異なる音高が出ます。 </a:t>
            </a:r>
            <a:endParaRPr lang="en-US" sz="837" dirty="0"/>
          </a:p>
        </p:txBody>
      </p:sp>
      <p:sp>
        <p:nvSpPr>
          <p:cNvPr id="22" name="Text 19"/>
          <p:cNvSpPr/>
          <p:nvPr/>
        </p:nvSpPr>
        <p:spPr>
          <a:xfrm>
            <a:off x="3500438" y="4184424"/>
            <a:ext cx="2143125" cy="207169"/>
          </a:xfrm>
          <a:prstGeom prst="rect">
            <a:avLst/>
          </a:prstGeom>
          <a:noFill/>
          <a:ln/>
        </p:spPr>
        <p:txBody>
          <a:bodyPr wrap="none" lIns="0" tIns="0" rIns="0" bIns="0" rtlCol="0" anchor="ctr">
            <a:spAutoFit/>
          </a:bodyPr>
          <a:lstStyle/>
          <a:p>
            <a:pPr algn="ctr" indent="0" marL="0">
              <a:buNone/>
            </a:pPr>
            <a:r>
              <a:rPr lang="en-US" sz="1046" dirty="0">
                <a:solidFill>
                  <a:srgbClr val="2F4F4F"/>
                </a:solidFill>
                <a:latin typeface="Noto Sans JP" pitchFamily="34" charset="0"/>
                <a:ea typeface="Noto Sans JP" pitchFamily="34" charset="-122"/>
                <a:cs typeface="Noto Sans JP" pitchFamily="34" charset="-120"/>
              </a:rPr>
              <a:t> オカリナの世界は多様で奥深く、</a:t>
            </a:r>
            <a:endParaRPr lang="en-US" sz="1046" dirty="0"/>
          </a:p>
        </p:txBody>
      </p:sp>
      <p:sp>
        <p:nvSpPr>
          <p:cNvPr id="23" name="Text 20"/>
          <p:cNvSpPr/>
          <p:nvPr/>
        </p:nvSpPr>
        <p:spPr>
          <a:xfrm>
            <a:off x="3071813" y="4407666"/>
            <a:ext cx="3000375" cy="207169"/>
          </a:xfrm>
          <a:prstGeom prst="rect">
            <a:avLst/>
          </a:prstGeom>
          <a:noFill/>
          <a:ln/>
        </p:spPr>
        <p:txBody>
          <a:bodyPr wrap="none" lIns="0" tIns="0" rIns="0" bIns="0" rtlCol="0" anchor="ctr">
            <a:spAutoFit/>
          </a:bodyPr>
          <a:lstStyle/>
          <a:p>
            <a:pPr algn="ctr" indent="0" marL="0">
              <a:buNone/>
            </a:pPr>
            <a:r>
              <a:rPr lang="en-US" sz="1046" dirty="0">
                <a:solidFill>
                  <a:srgbClr val="2F4F4F"/>
                </a:solidFill>
                <a:latin typeface="Noto Sans JP" pitchFamily="34" charset="0"/>
                <a:ea typeface="Noto Sans JP" pitchFamily="34" charset="-122"/>
                <a:cs typeface="Noto Sans JP" pitchFamily="34" charset="-120"/>
              </a:rPr>
              <a:t>自分に合った楽器を見つける楽しみがあります </a:t>
            </a:r>
            <a:endParaRPr lang="en-US" sz="104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900168"/>
            <a:ext cx="3857625" cy="385763"/>
          </a:xfrm>
          <a:prstGeom prst="rect">
            <a:avLst/>
          </a:prstGeom>
          <a:noFill/>
          <a:ln/>
        </p:spPr>
        <p:txBody>
          <a:bodyPr wrap="none" lIns="0" tIns="0" rIns="0" bIns="0" rtlCol="0" anchor="ctr">
            <a:spAutoFit/>
          </a:bodyPr>
          <a:lstStyle/>
          <a:p>
            <a:pPr indent="0" marL="0">
              <a:buNone/>
            </a:pPr>
            <a:r>
              <a:rPr lang="en-US" sz="2025" b="1" dirty="0">
                <a:solidFill>
                  <a:srgbClr val="8B4513"/>
                </a:solidFill>
                <a:latin typeface="Noto Sans JP" pitchFamily="34" charset="0"/>
                <a:ea typeface="Noto Sans JP" pitchFamily="34" charset="-122"/>
                <a:cs typeface="Noto Sans JP" pitchFamily="34" charset="-120"/>
              </a:rPr>
              <a:t>オカリナとは</a:t>
            </a:r>
            <a:endParaRPr lang="en-US" sz="2025" dirty="0"/>
          </a:p>
        </p:txBody>
      </p:sp>
      <p:sp>
        <p:nvSpPr>
          <p:cNvPr id="4" name="Text 1"/>
          <p:cNvSpPr/>
          <p:nvPr/>
        </p:nvSpPr>
        <p:spPr>
          <a:xfrm>
            <a:off x="571500" y="1543106"/>
            <a:ext cx="1185863"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オカリナといえば、</a:t>
            </a:r>
            <a:endParaRPr lang="en-US" sz="942" dirty="0"/>
          </a:p>
        </p:txBody>
      </p:sp>
      <p:sp>
        <p:nvSpPr>
          <p:cNvPr id="5" name="Text 2"/>
          <p:cNvSpPr/>
          <p:nvPr/>
        </p:nvSpPr>
        <p:spPr>
          <a:xfrm>
            <a:off x="1757363" y="1543106"/>
            <a:ext cx="2096691" cy="142875"/>
          </a:xfrm>
          <a:prstGeom prst="rect">
            <a:avLst/>
          </a:prstGeom>
          <a:noFill/>
          <a:ln/>
        </p:spPr>
        <p:txBody>
          <a:bodyPr wrap="none" lIns="0" tIns="0" rIns="0" bIns="0" rtlCol="0" anchor="ctr">
            <a:spAutoFit/>
          </a:bodyPr>
          <a:lstStyle/>
          <a:p>
            <a:pPr indent="0" marL="0">
              <a:buNone/>
            </a:pPr>
            <a:r>
              <a:rPr lang="en-US" sz="942" b="1" dirty="0">
                <a:solidFill>
                  <a:srgbClr val="CD853F"/>
                </a:solidFill>
                <a:latin typeface="Noto Sans JP" pitchFamily="34" charset="0"/>
                <a:ea typeface="Noto Sans JP" pitchFamily="34" charset="-122"/>
                <a:cs typeface="Noto Sans JP" pitchFamily="34" charset="-120"/>
              </a:rPr>
              <a:t>手のひらに乗るくらいの小さな楽器</a:t>
            </a:r>
            <a:endParaRPr lang="en-US" sz="942" dirty="0"/>
          </a:p>
        </p:txBody>
      </p:sp>
      <p:sp>
        <p:nvSpPr>
          <p:cNvPr id="6" name="Text 3"/>
          <p:cNvSpPr/>
          <p:nvPr/>
        </p:nvSpPr>
        <p:spPr>
          <a:xfrm>
            <a:off x="3854053" y="1543106"/>
            <a:ext cx="525066"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という印</a:t>
            </a:r>
            <a:endParaRPr lang="en-US" sz="942" dirty="0"/>
          </a:p>
        </p:txBody>
      </p:sp>
      <p:sp>
        <p:nvSpPr>
          <p:cNvPr id="7" name="Text 4"/>
          <p:cNvSpPr/>
          <p:nvPr/>
        </p:nvSpPr>
        <p:spPr>
          <a:xfrm>
            <a:off x="571500" y="1774552"/>
            <a:ext cx="3796903"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象を持つ方が多いでしょう。しかし、実際にはその世界はもっと</a:t>
            </a:r>
            <a:endParaRPr lang="en-US" sz="942" dirty="0"/>
          </a:p>
        </p:txBody>
      </p:sp>
      <p:sp>
        <p:nvSpPr>
          <p:cNvPr id="8" name="Text 5"/>
          <p:cNvSpPr/>
          <p:nvPr/>
        </p:nvSpPr>
        <p:spPr>
          <a:xfrm>
            <a:off x="571500" y="2005998"/>
            <a:ext cx="1435894"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多様で奥深いものです。 </a:t>
            </a:r>
            <a:endParaRPr lang="en-US" sz="942" dirty="0"/>
          </a:p>
        </p:txBody>
      </p:sp>
      <p:sp>
        <p:nvSpPr>
          <p:cNvPr id="9" name="Text 6"/>
          <p:cNvSpPr/>
          <p:nvPr/>
        </p:nvSpPr>
        <p:spPr>
          <a:xfrm>
            <a:off x="571500" y="2380320"/>
            <a:ext cx="3818334"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オカリナには、ポケットに入るような小さなものから、ダチョウ</a:t>
            </a:r>
            <a:endParaRPr lang="en-US" sz="942" dirty="0"/>
          </a:p>
        </p:txBody>
      </p:sp>
      <p:sp>
        <p:nvSpPr>
          <p:cNvPr id="10" name="Text 7"/>
          <p:cNvSpPr/>
          <p:nvPr/>
        </p:nvSpPr>
        <p:spPr>
          <a:xfrm>
            <a:off x="571500" y="2611766"/>
            <a:ext cx="1839516"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の卵ほどの大きさのものまで、</a:t>
            </a:r>
            <a:endParaRPr lang="en-US" sz="942" dirty="0"/>
          </a:p>
        </p:txBody>
      </p:sp>
      <p:sp>
        <p:nvSpPr>
          <p:cNvPr id="11" name="Text 8"/>
          <p:cNvSpPr/>
          <p:nvPr/>
        </p:nvSpPr>
        <p:spPr>
          <a:xfrm>
            <a:off x="2411016" y="2611766"/>
            <a:ext cx="1175147" cy="142875"/>
          </a:xfrm>
          <a:prstGeom prst="rect">
            <a:avLst/>
          </a:prstGeom>
          <a:noFill/>
          <a:ln/>
        </p:spPr>
        <p:txBody>
          <a:bodyPr wrap="none" lIns="0" tIns="0" rIns="0" bIns="0" rtlCol="0" anchor="ctr">
            <a:spAutoFit/>
          </a:bodyPr>
          <a:lstStyle/>
          <a:p>
            <a:pPr indent="0" marL="0">
              <a:buNone/>
            </a:pPr>
            <a:r>
              <a:rPr lang="en-US" sz="942" b="1" dirty="0">
                <a:solidFill>
                  <a:srgbClr val="CD853F"/>
                </a:solidFill>
                <a:latin typeface="Noto Sans JP" pitchFamily="34" charset="0"/>
                <a:ea typeface="Noto Sans JP" pitchFamily="34" charset="-122"/>
                <a:cs typeface="Noto Sans JP" pitchFamily="34" charset="-120"/>
              </a:rPr>
              <a:t>様々なサイズの楽器</a:t>
            </a:r>
            <a:endParaRPr lang="en-US" sz="942" dirty="0"/>
          </a:p>
        </p:txBody>
      </p:sp>
      <p:sp>
        <p:nvSpPr>
          <p:cNvPr id="12" name="Text 9"/>
          <p:cNvSpPr/>
          <p:nvPr/>
        </p:nvSpPr>
        <p:spPr>
          <a:xfrm>
            <a:off x="3586163" y="2611766"/>
            <a:ext cx="653653"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が存在しま</a:t>
            </a:r>
            <a:endParaRPr lang="en-US" sz="942" dirty="0"/>
          </a:p>
        </p:txBody>
      </p:sp>
      <p:sp>
        <p:nvSpPr>
          <p:cNvPr id="13" name="Text 10"/>
          <p:cNvSpPr/>
          <p:nvPr/>
        </p:nvSpPr>
        <p:spPr>
          <a:xfrm>
            <a:off x="571500" y="2843213"/>
            <a:ext cx="3796903"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す。それぞれのサイズには独自の特徴があり、演奏できる音域も</a:t>
            </a:r>
            <a:endParaRPr lang="en-US" sz="942" dirty="0"/>
          </a:p>
        </p:txBody>
      </p:sp>
      <p:sp>
        <p:nvSpPr>
          <p:cNvPr id="14" name="Text 11"/>
          <p:cNvSpPr/>
          <p:nvPr/>
        </p:nvSpPr>
        <p:spPr>
          <a:xfrm>
            <a:off x="571500" y="3074659"/>
            <a:ext cx="785813"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異なります。 </a:t>
            </a:r>
            <a:endParaRPr lang="en-US" sz="942" dirty="0"/>
          </a:p>
        </p:txBody>
      </p:sp>
      <p:sp>
        <p:nvSpPr>
          <p:cNvPr id="15" name="Text 12"/>
          <p:cNvSpPr/>
          <p:nvPr/>
        </p:nvSpPr>
        <p:spPr>
          <a:xfrm>
            <a:off x="571500" y="3406118"/>
            <a:ext cx="3857625"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この多様性こそが、オカリナという楽器の魅力の一つです。演奏者は自分の好みや演奏したい曲に合わせて、最適な楽器を選ぶことができます。 </a:t>
            </a:r>
            <a:endParaRPr lang="en-US" sz="942" dirty="0"/>
          </a:p>
        </p:txBody>
      </p:sp>
      <p:pic>
        <p:nvPicPr>
          <p:cNvPr id="16" name="Image 1" descr="preencoded.png">    </p:cNvPr>
          <p:cNvPicPr>
            <a:picLocks noChangeAspect="1"/>
          </p:cNvPicPr>
          <p:nvPr/>
        </p:nvPicPr>
        <p:blipFill>
          <a:blip r:embed="rId2"/>
          <a:stretch>
            <a:fillRect/>
          </a:stretch>
        </p:blipFill>
        <p:spPr>
          <a:xfrm>
            <a:off x="4979194" y="839391"/>
            <a:ext cx="3328988" cy="34647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32297" y="785813"/>
            <a:ext cx="2536031" cy="3571875"/>
          </a:xfrm>
          <a:prstGeom prst="rect">
            <a:avLst/>
          </a:prstGeom>
        </p:spPr>
      </p:pic>
      <p:sp>
        <p:nvSpPr>
          <p:cNvPr id="4" name="Text 0"/>
          <p:cNvSpPr/>
          <p:nvPr/>
        </p:nvSpPr>
        <p:spPr>
          <a:xfrm>
            <a:off x="4714875" y="495542"/>
            <a:ext cx="3857625" cy="771525"/>
          </a:xfrm>
          <a:prstGeom prst="rect">
            <a:avLst/>
          </a:prstGeom>
          <a:noFill/>
          <a:ln/>
        </p:spPr>
        <p:txBody>
          <a:bodyPr wrap="square" lIns="0" tIns="0" rIns="0" bIns="0" rtlCol="0" anchor="ctr">
            <a:spAutoFit/>
          </a:bodyPr>
          <a:lstStyle/>
          <a:p>
            <a:pPr indent="0" marL="0">
              <a:buNone/>
            </a:pPr>
            <a:r>
              <a:rPr lang="en-US" sz="2025" b="1" dirty="0">
                <a:solidFill>
                  <a:srgbClr val="8B4513"/>
                </a:solidFill>
                <a:latin typeface="Noto Sans JP" pitchFamily="34" charset="0"/>
                <a:ea typeface="Noto Sans JP" pitchFamily="34" charset="-122"/>
                <a:cs typeface="Noto Sans JP" pitchFamily="34" charset="-120"/>
              </a:rPr>
              <a:t>オカリナのサイズバリエーション</a:t>
            </a:r>
            <a:endParaRPr lang="en-US" sz="2025" dirty="0"/>
          </a:p>
        </p:txBody>
      </p:sp>
      <p:sp>
        <p:nvSpPr>
          <p:cNvPr id="5" name="Shape 1"/>
          <p:cNvSpPr/>
          <p:nvPr/>
        </p:nvSpPr>
        <p:spPr>
          <a:xfrm>
            <a:off x="4714875" y="1593503"/>
            <a:ext cx="373373" cy="428625"/>
          </a:xfrm>
          <a:prstGeom prst="roundRect">
            <a:avLst/>
          </a:prstGeom>
          <a:solidFill>
            <a:srgbClr val="CD853F"/>
          </a:solidFill>
          <a:ln/>
        </p:spPr>
      </p:sp>
      <p:pic>
        <p:nvPicPr>
          <p:cNvPr id="6" name="Image 2" descr="preencoded.png">    </p:cNvPr>
          <p:cNvPicPr>
            <a:picLocks noChangeAspect="1"/>
          </p:cNvPicPr>
          <p:nvPr/>
        </p:nvPicPr>
        <p:blipFill>
          <a:blip r:embed="rId3"/>
          <a:stretch>
            <a:fillRect/>
          </a:stretch>
        </p:blipFill>
        <p:spPr>
          <a:xfrm>
            <a:off x="4801549" y="1707803"/>
            <a:ext cx="200025" cy="200025"/>
          </a:xfrm>
          <a:prstGeom prst="rect">
            <a:avLst/>
          </a:prstGeom>
        </p:spPr>
      </p:pic>
      <p:sp>
        <p:nvSpPr>
          <p:cNvPr id="7" name="Text 2"/>
          <p:cNvSpPr/>
          <p:nvPr/>
        </p:nvSpPr>
        <p:spPr>
          <a:xfrm>
            <a:off x="5231123" y="1481379"/>
            <a:ext cx="3341377" cy="205718"/>
          </a:xfrm>
          <a:prstGeom prst="rect">
            <a:avLst/>
          </a:prstGeom>
          <a:noFill/>
          <a:ln/>
        </p:spPr>
        <p:txBody>
          <a:bodyPr wrap="none" lIns="0" tIns="0" rIns="0" bIns="0" rtlCol="0" anchor="ctr">
            <a:spAutoFit/>
          </a:bodyPr>
          <a:lstStyle/>
          <a:p>
            <a:pPr indent="0" marL="0">
              <a:buNone/>
            </a:pPr>
            <a:r>
              <a:rPr lang="en-US" sz="942" b="1" dirty="0">
                <a:solidFill>
                  <a:srgbClr val="8B4513"/>
                </a:solidFill>
                <a:latin typeface="Noto Sans" pitchFamily="34" charset="0"/>
                <a:ea typeface="Noto Sans" pitchFamily="34" charset="-122"/>
                <a:cs typeface="Noto Sans" pitchFamily="34" charset="-120"/>
              </a:rPr>
              <a:t>小型オカリナ</a:t>
            </a:r>
            <a:endParaRPr lang="en-US" sz="942" dirty="0"/>
          </a:p>
        </p:txBody>
      </p:sp>
      <p:sp>
        <p:nvSpPr>
          <p:cNvPr id="8" name="Text 3"/>
          <p:cNvSpPr/>
          <p:nvPr/>
        </p:nvSpPr>
        <p:spPr>
          <a:xfrm>
            <a:off x="5231123" y="1722816"/>
            <a:ext cx="3341377" cy="411435"/>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pitchFamily="34" charset="0"/>
                <a:ea typeface="Noto Sans" pitchFamily="34" charset="-122"/>
                <a:cs typeface="Noto Sans" pitchFamily="34" charset="-120"/>
              </a:rPr>
              <a:t>ポケットに入るサイズ。持ち運びに便利で、高い音域を奏でます。</a:t>
            </a:r>
            <a:endParaRPr lang="en-US" sz="942" dirty="0"/>
          </a:p>
        </p:txBody>
      </p:sp>
      <p:sp>
        <p:nvSpPr>
          <p:cNvPr id="9" name="Shape 4"/>
          <p:cNvSpPr/>
          <p:nvPr/>
        </p:nvSpPr>
        <p:spPr>
          <a:xfrm>
            <a:off x="4714875" y="2389250"/>
            <a:ext cx="333468" cy="428625"/>
          </a:xfrm>
          <a:prstGeom prst="roundRect">
            <a:avLst/>
          </a:prstGeom>
          <a:solidFill>
            <a:srgbClr val="CD853F"/>
          </a:solidFill>
          <a:ln/>
        </p:spPr>
      </p:sp>
      <p:pic>
        <p:nvPicPr>
          <p:cNvPr id="10" name="Image 3" descr="preencoded.png">    </p:cNvPr>
          <p:cNvPicPr>
            <a:picLocks noChangeAspect="1"/>
          </p:cNvPicPr>
          <p:nvPr/>
        </p:nvPicPr>
        <p:blipFill>
          <a:blip r:embed="rId4"/>
          <a:stretch>
            <a:fillRect/>
          </a:stretch>
        </p:blipFill>
        <p:spPr>
          <a:xfrm>
            <a:off x="4781597" y="2503550"/>
            <a:ext cx="200025" cy="200025"/>
          </a:xfrm>
          <a:prstGeom prst="rect">
            <a:avLst/>
          </a:prstGeom>
        </p:spPr>
      </p:pic>
      <p:sp>
        <p:nvSpPr>
          <p:cNvPr id="11" name="Text 5"/>
          <p:cNvSpPr/>
          <p:nvPr/>
        </p:nvSpPr>
        <p:spPr>
          <a:xfrm>
            <a:off x="5191218" y="2277126"/>
            <a:ext cx="3381282" cy="205718"/>
          </a:xfrm>
          <a:prstGeom prst="rect">
            <a:avLst/>
          </a:prstGeom>
          <a:noFill/>
          <a:ln/>
        </p:spPr>
        <p:txBody>
          <a:bodyPr wrap="none" lIns="0" tIns="0" rIns="0" bIns="0" rtlCol="0" anchor="ctr">
            <a:spAutoFit/>
          </a:bodyPr>
          <a:lstStyle/>
          <a:p>
            <a:pPr indent="0" marL="0">
              <a:buNone/>
            </a:pPr>
            <a:r>
              <a:rPr lang="en-US" sz="942" b="1" dirty="0">
                <a:solidFill>
                  <a:srgbClr val="8B4513"/>
                </a:solidFill>
                <a:latin typeface="Noto Sans" pitchFamily="34" charset="0"/>
                <a:ea typeface="Noto Sans" pitchFamily="34" charset="-122"/>
                <a:cs typeface="Noto Sans" pitchFamily="34" charset="-120"/>
              </a:rPr>
              <a:t>標準サイズ</a:t>
            </a:r>
            <a:endParaRPr lang="en-US" sz="942" dirty="0"/>
          </a:p>
        </p:txBody>
      </p:sp>
      <p:sp>
        <p:nvSpPr>
          <p:cNvPr id="12" name="Text 6"/>
          <p:cNvSpPr/>
          <p:nvPr/>
        </p:nvSpPr>
        <p:spPr>
          <a:xfrm>
            <a:off x="5191218" y="2518563"/>
            <a:ext cx="3381282" cy="411435"/>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pitchFamily="34" charset="0"/>
                <a:ea typeface="Noto Sans" pitchFamily="34" charset="-122"/>
                <a:cs typeface="Noto Sans" pitchFamily="34" charset="-120"/>
              </a:rPr>
              <a:t>手のひらに乗るサイズ。最も一般的で、初心者にも扱いやすいサイズです。</a:t>
            </a:r>
            <a:endParaRPr lang="en-US" sz="942" dirty="0"/>
          </a:p>
        </p:txBody>
      </p:sp>
      <p:sp>
        <p:nvSpPr>
          <p:cNvPr id="13" name="Shape 7"/>
          <p:cNvSpPr/>
          <p:nvPr/>
        </p:nvSpPr>
        <p:spPr>
          <a:xfrm>
            <a:off x="4714875" y="3184996"/>
            <a:ext cx="384507" cy="428625"/>
          </a:xfrm>
          <a:prstGeom prst="roundRect">
            <a:avLst/>
          </a:prstGeom>
          <a:solidFill>
            <a:srgbClr val="CD853F"/>
          </a:solidFill>
          <a:ln/>
        </p:spPr>
      </p:sp>
      <p:pic>
        <p:nvPicPr>
          <p:cNvPr id="14" name="Image 4" descr="preencoded.png">    </p:cNvPr>
          <p:cNvPicPr>
            <a:picLocks noChangeAspect="1"/>
          </p:cNvPicPr>
          <p:nvPr/>
        </p:nvPicPr>
        <p:blipFill>
          <a:blip r:embed="rId5"/>
          <a:stretch>
            <a:fillRect/>
          </a:stretch>
        </p:blipFill>
        <p:spPr>
          <a:xfrm>
            <a:off x="4819603" y="3299296"/>
            <a:ext cx="175022" cy="200025"/>
          </a:xfrm>
          <a:prstGeom prst="rect">
            <a:avLst/>
          </a:prstGeom>
        </p:spPr>
      </p:pic>
      <p:sp>
        <p:nvSpPr>
          <p:cNvPr id="15" name="Text 8"/>
          <p:cNvSpPr/>
          <p:nvPr/>
        </p:nvSpPr>
        <p:spPr>
          <a:xfrm>
            <a:off x="5242257" y="3072873"/>
            <a:ext cx="3330243" cy="205718"/>
          </a:xfrm>
          <a:prstGeom prst="rect">
            <a:avLst/>
          </a:prstGeom>
          <a:noFill/>
          <a:ln/>
        </p:spPr>
        <p:txBody>
          <a:bodyPr wrap="none" lIns="0" tIns="0" rIns="0" bIns="0" rtlCol="0" anchor="ctr">
            <a:spAutoFit/>
          </a:bodyPr>
          <a:lstStyle/>
          <a:p>
            <a:pPr indent="0" marL="0">
              <a:buNone/>
            </a:pPr>
            <a:r>
              <a:rPr lang="en-US" sz="942" b="1" dirty="0">
                <a:solidFill>
                  <a:srgbClr val="8B4513"/>
                </a:solidFill>
                <a:latin typeface="Noto Sans" pitchFamily="34" charset="0"/>
                <a:ea typeface="Noto Sans" pitchFamily="34" charset="-122"/>
                <a:cs typeface="Noto Sans" pitchFamily="34" charset="-120"/>
              </a:rPr>
              <a:t>大型オカリナ</a:t>
            </a:r>
            <a:endParaRPr lang="en-US" sz="942" dirty="0"/>
          </a:p>
        </p:txBody>
      </p:sp>
      <p:sp>
        <p:nvSpPr>
          <p:cNvPr id="16" name="Text 9"/>
          <p:cNvSpPr/>
          <p:nvPr/>
        </p:nvSpPr>
        <p:spPr>
          <a:xfrm>
            <a:off x="5242257" y="3314309"/>
            <a:ext cx="3330243" cy="411435"/>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pitchFamily="34" charset="0"/>
                <a:ea typeface="Noto Sans" pitchFamily="34" charset="-122"/>
                <a:cs typeface="Noto Sans" pitchFamily="34" charset="-120"/>
              </a:rPr>
              <a:t>ダチョウの卵ほどのサイズ。深く豊かな低音域を演奏できます。</a:t>
            </a:r>
            <a:endParaRPr lang="en-US" sz="942" dirty="0"/>
          </a:p>
        </p:txBody>
      </p:sp>
      <p:sp>
        <p:nvSpPr>
          <p:cNvPr id="17" name="Shape 10"/>
          <p:cNvSpPr/>
          <p:nvPr/>
        </p:nvSpPr>
        <p:spPr>
          <a:xfrm>
            <a:off x="4714875" y="3940057"/>
            <a:ext cx="3857625" cy="707901"/>
          </a:xfrm>
          <a:prstGeom prst="rect">
            <a:avLst/>
          </a:prstGeom>
          <a:solidFill>
            <a:srgbClr val="4682B4"/>
          </a:solidFill>
          <a:ln/>
        </p:spPr>
      </p:sp>
      <p:sp>
        <p:nvSpPr>
          <p:cNvPr id="18" name="Text 11"/>
          <p:cNvSpPr/>
          <p:nvPr/>
        </p:nvSpPr>
        <p:spPr>
          <a:xfrm>
            <a:off x="4857750" y="4118651"/>
            <a:ext cx="1303734" cy="142875"/>
          </a:xfrm>
          <a:prstGeom prst="rect">
            <a:avLst/>
          </a:prstGeom>
          <a:noFill/>
          <a:ln/>
        </p:spPr>
        <p:txBody>
          <a:bodyPr wrap="none" lIns="0" tIns="0" rIns="0" bIns="0" rtlCol="0" anchor="ctr">
            <a:spAutoFit/>
          </a:bodyPr>
          <a:lstStyle/>
          <a:p>
            <a:pPr indent="0" marL="0">
              <a:buNone/>
            </a:pPr>
            <a:r>
              <a:rPr lang="en-US" sz="942" b="1" dirty="0">
                <a:solidFill>
                  <a:srgbClr val="F5F5DC"/>
                </a:solidFill>
                <a:latin typeface="Noto Sans JP" pitchFamily="34" charset="0"/>
                <a:ea typeface="Noto Sans JP" pitchFamily="34" charset="-122"/>
                <a:cs typeface="Noto Sans JP" pitchFamily="34" charset="-120"/>
              </a:rPr>
              <a:t>サイズと音高の関係：</a:t>
            </a:r>
            <a:endParaRPr lang="en-US" sz="942" dirty="0"/>
          </a:p>
        </p:txBody>
      </p:sp>
      <p:sp>
        <p:nvSpPr>
          <p:cNvPr id="19" name="Text 12"/>
          <p:cNvSpPr/>
          <p:nvPr/>
        </p:nvSpPr>
        <p:spPr>
          <a:xfrm>
            <a:off x="6161484" y="4118651"/>
            <a:ext cx="2218134" cy="142875"/>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JP" pitchFamily="34" charset="0"/>
                <a:ea typeface="Noto Sans JP" pitchFamily="34" charset="-122"/>
                <a:cs typeface="Noto Sans JP" pitchFamily="34" charset="-120"/>
              </a:rPr>
              <a:t>小さい楽器ほど高い音が出て、大きい</a:t>
            </a:r>
            <a:endParaRPr lang="en-US" sz="942" dirty="0"/>
          </a:p>
        </p:txBody>
      </p:sp>
      <p:sp>
        <p:nvSpPr>
          <p:cNvPr id="20" name="Text 13"/>
          <p:cNvSpPr/>
          <p:nvPr/>
        </p:nvSpPr>
        <p:spPr>
          <a:xfrm>
            <a:off x="4857750" y="4329726"/>
            <a:ext cx="1564481" cy="142875"/>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JP" pitchFamily="34" charset="0"/>
                <a:ea typeface="Noto Sans JP" pitchFamily="34" charset="-122"/>
                <a:cs typeface="Noto Sans JP" pitchFamily="34" charset="-120"/>
              </a:rPr>
              <a:t>楽器ほど低い音が出ます。 </a:t>
            </a:r>
            <a:endParaRPr lang="en-US" sz="94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428625"/>
            <a:ext cx="8001000" cy="385763"/>
          </a:xfrm>
          <a:prstGeom prst="rect">
            <a:avLst/>
          </a:prstGeom>
          <a:noFill/>
          <a:ln/>
        </p:spPr>
        <p:txBody>
          <a:bodyPr wrap="none" lIns="0" tIns="0" rIns="0" bIns="0" rtlCol="0" anchor="ctr">
            <a:spAutoFit/>
          </a:bodyPr>
          <a:lstStyle/>
          <a:p>
            <a:pPr algn="ctr" indent="0" marL="0">
              <a:buNone/>
            </a:pPr>
            <a:r>
              <a:rPr lang="en-US" sz="2025" b="1" dirty="0">
                <a:solidFill>
                  <a:srgbClr val="8B4513"/>
                </a:solidFill>
                <a:latin typeface="Noto Sans JP" pitchFamily="34" charset="0"/>
                <a:ea typeface="Noto Sans JP" pitchFamily="34" charset="-122"/>
                <a:cs typeface="Noto Sans JP" pitchFamily="34" charset="-120"/>
              </a:rPr>
              <a:t>オカリナの音域</a:t>
            </a:r>
            <a:endParaRPr lang="en-US" sz="2025" dirty="0"/>
          </a:p>
        </p:txBody>
      </p:sp>
      <p:sp>
        <p:nvSpPr>
          <p:cNvPr id="4" name="Text 1"/>
          <p:cNvSpPr/>
          <p:nvPr/>
        </p:nvSpPr>
        <p:spPr>
          <a:xfrm>
            <a:off x="571500" y="1726667"/>
            <a:ext cx="3539728"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シングルオカリナで演奏できる音域は、意外と限られていま</a:t>
            </a:r>
            <a:endParaRPr lang="en-US" sz="942" dirty="0"/>
          </a:p>
        </p:txBody>
      </p:sp>
      <p:sp>
        <p:nvSpPr>
          <p:cNvPr id="5" name="Text 2"/>
          <p:cNvSpPr/>
          <p:nvPr/>
        </p:nvSpPr>
        <p:spPr>
          <a:xfrm>
            <a:off x="571500" y="1958113"/>
            <a:ext cx="1303734"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す。基本となる音階は</a:t>
            </a:r>
            <a:endParaRPr lang="en-US" sz="942" dirty="0"/>
          </a:p>
        </p:txBody>
      </p:sp>
      <p:sp>
        <p:nvSpPr>
          <p:cNvPr id="6" name="Text 3"/>
          <p:cNvSpPr/>
          <p:nvPr/>
        </p:nvSpPr>
        <p:spPr>
          <a:xfrm>
            <a:off x="1875234" y="1958113"/>
            <a:ext cx="1189434" cy="142875"/>
          </a:xfrm>
          <a:prstGeom prst="rect">
            <a:avLst/>
          </a:prstGeom>
          <a:noFill/>
          <a:ln/>
        </p:spPr>
        <p:txBody>
          <a:bodyPr wrap="none" lIns="0" tIns="0" rIns="0" bIns="0" rtlCol="0" anchor="ctr">
            <a:spAutoFit/>
          </a:bodyPr>
          <a:lstStyle/>
          <a:p>
            <a:pPr indent="0" marL="0">
              <a:buNone/>
            </a:pPr>
            <a:r>
              <a:rPr lang="en-US" sz="942" b="1" dirty="0">
                <a:solidFill>
                  <a:srgbClr val="2F4F4F"/>
                </a:solidFill>
                <a:latin typeface="Noto Sans JP" pitchFamily="34" charset="0"/>
                <a:ea typeface="Noto Sans JP" pitchFamily="34" charset="-122"/>
                <a:cs typeface="Noto Sans JP" pitchFamily="34" charset="-120"/>
              </a:rPr>
              <a:t>ドレミファソラシド</a:t>
            </a:r>
            <a:endParaRPr lang="en-US" sz="942" dirty="0"/>
          </a:p>
        </p:txBody>
      </p:sp>
      <p:sp>
        <p:nvSpPr>
          <p:cNvPr id="7" name="Text 4"/>
          <p:cNvSpPr/>
          <p:nvPr/>
        </p:nvSpPr>
        <p:spPr>
          <a:xfrm>
            <a:off x="3064669" y="1958113"/>
            <a:ext cx="1178719"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ですが、その上下に</a:t>
            </a:r>
            <a:endParaRPr lang="en-US" sz="942" dirty="0"/>
          </a:p>
        </p:txBody>
      </p:sp>
      <p:sp>
        <p:nvSpPr>
          <p:cNvPr id="8" name="Text 5"/>
          <p:cNvSpPr/>
          <p:nvPr/>
        </p:nvSpPr>
        <p:spPr>
          <a:xfrm>
            <a:off x="571500" y="2189559"/>
            <a:ext cx="1839516"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わずかな音が加わるだけです。 </a:t>
            </a:r>
            <a:endParaRPr lang="en-US" sz="942" dirty="0"/>
          </a:p>
        </p:txBody>
      </p:sp>
      <p:sp>
        <p:nvSpPr>
          <p:cNvPr id="9" name="Text 6"/>
          <p:cNvSpPr/>
          <p:nvPr/>
        </p:nvSpPr>
        <p:spPr>
          <a:xfrm>
            <a:off x="571500" y="2563881"/>
            <a:ext cx="1685925"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具体的には、基本音階の上に</a:t>
            </a:r>
            <a:endParaRPr lang="en-US" sz="942" dirty="0"/>
          </a:p>
        </p:txBody>
      </p:sp>
      <p:sp>
        <p:nvSpPr>
          <p:cNvPr id="10" name="Text 7"/>
          <p:cNvSpPr/>
          <p:nvPr/>
        </p:nvSpPr>
        <p:spPr>
          <a:xfrm>
            <a:off x="2257425" y="2563881"/>
            <a:ext cx="528638" cy="142875"/>
          </a:xfrm>
          <a:prstGeom prst="rect">
            <a:avLst/>
          </a:prstGeom>
          <a:noFill/>
          <a:ln/>
        </p:spPr>
        <p:txBody>
          <a:bodyPr wrap="none" lIns="0" tIns="0" rIns="0" bIns="0" rtlCol="0" anchor="ctr">
            <a:spAutoFit/>
          </a:bodyPr>
          <a:lstStyle/>
          <a:p>
            <a:pPr indent="0" marL="0">
              <a:buNone/>
            </a:pPr>
            <a:r>
              <a:rPr lang="en-US" sz="942" b="1" dirty="0">
                <a:solidFill>
                  <a:srgbClr val="2F4F4F"/>
                </a:solidFill>
                <a:latin typeface="Noto Sans JP" pitchFamily="34" charset="0"/>
                <a:ea typeface="Noto Sans JP" pitchFamily="34" charset="-122"/>
                <a:cs typeface="Noto Sans JP" pitchFamily="34" charset="-120"/>
              </a:rPr>
              <a:t>レミファ</a:t>
            </a:r>
            <a:endParaRPr lang="en-US" sz="942" dirty="0"/>
          </a:p>
        </p:txBody>
      </p:sp>
      <p:sp>
        <p:nvSpPr>
          <p:cNvPr id="11" name="Text 8"/>
          <p:cNvSpPr/>
          <p:nvPr/>
        </p:nvSpPr>
        <p:spPr>
          <a:xfrm>
            <a:off x="2786063" y="2563881"/>
            <a:ext cx="389334"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、下に</a:t>
            </a:r>
            <a:endParaRPr lang="en-US" sz="942" dirty="0"/>
          </a:p>
        </p:txBody>
      </p:sp>
      <p:sp>
        <p:nvSpPr>
          <p:cNvPr id="12" name="Text 9"/>
          <p:cNvSpPr/>
          <p:nvPr/>
        </p:nvSpPr>
        <p:spPr>
          <a:xfrm>
            <a:off x="3175397" y="2563881"/>
            <a:ext cx="396478" cy="142875"/>
          </a:xfrm>
          <a:prstGeom prst="rect">
            <a:avLst/>
          </a:prstGeom>
          <a:noFill/>
          <a:ln/>
        </p:spPr>
        <p:txBody>
          <a:bodyPr wrap="none" lIns="0" tIns="0" rIns="0" bIns="0" rtlCol="0" anchor="ctr">
            <a:spAutoFit/>
          </a:bodyPr>
          <a:lstStyle/>
          <a:p>
            <a:pPr indent="0" marL="0">
              <a:buNone/>
            </a:pPr>
            <a:r>
              <a:rPr lang="en-US" sz="942" b="1" dirty="0">
                <a:solidFill>
                  <a:srgbClr val="2F4F4F"/>
                </a:solidFill>
                <a:latin typeface="Noto Sans JP" pitchFamily="34" charset="0"/>
                <a:ea typeface="Noto Sans JP" pitchFamily="34" charset="-122"/>
                <a:cs typeface="Noto Sans JP" pitchFamily="34" charset="-120"/>
              </a:rPr>
              <a:t>シとラ</a:t>
            </a:r>
            <a:endParaRPr lang="en-US" sz="942" dirty="0"/>
          </a:p>
        </p:txBody>
      </p:sp>
      <p:sp>
        <p:nvSpPr>
          <p:cNvPr id="13" name="Text 10"/>
          <p:cNvSpPr/>
          <p:nvPr/>
        </p:nvSpPr>
        <p:spPr>
          <a:xfrm>
            <a:off x="3571875" y="2563881"/>
            <a:ext cx="785813"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が演奏できま</a:t>
            </a:r>
            <a:endParaRPr lang="en-US" sz="942" dirty="0"/>
          </a:p>
        </p:txBody>
      </p:sp>
      <p:sp>
        <p:nvSpPr>
          <p:cNvPr id="14" name="Text 11"/>
          <p:cNvSpPr/>
          <p:nvPr/>
        </p:nvSpPr>
        <p:spPr>
          <a:xfrm>
            <a:off x="571500" y="2795327"/>
            <a:ext cx="3411141" cy="142875"/>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す。つまり、低いラから高いファまでの範囲となります。 </a:t>
            </a:r>
            <a:endParaRPr lang="en-US" sz="942" dirty="0"/>
          </a:p>
        </p:txBody>
      </p:sp>
      <p:sp>
        <p:nvSpPr>
          <p:cNvPr id="15" name="Text 12"/>
          <p:cNvSpPr/>
          <p:nvPr/>
        </p:nvSpPr>
        <p:spPr>
          <a:xfrm>
            <a:off x="571500" y="3126786"/>
            <a:ext cx="3786188"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この音域の幅は、人の声の音域と比べても狭いと言えます。そのため、より広い音域をカバーするために、異なるサイズのオカリナが必要になるのです。 </a:t>
            </a:r>
            <a:endParaRPr lang="en-US" sz="942" dirty="0"/>
          </a:p>
        </p:txBody>
      </p:sp>
      <p:sp>
        <p:nvSpPr>
          <p:cNvPr id="16" name="Shape 13"/>
          <p:cNvSpPr/>
          <p:nvPr/>
        </p:nvSpPr>
        <p:spPr>
          <a:xfrm>
            <a:off x="4786313" y="1100138"/>
            <a:ext cx="3786188" cy="2235994"/>
          </a:xfrm>
          <a:prstGeom prst="rect">
            <a:avLst/>
          </a:prstGeom>
          <a:solidFill>
            <a:srgbClr val="FFFFFF"/>
          </a:solidFill>
          <a:ln/>
        </p:spPr>
      </p:sp>
      <p:sp>
        <p:nvSpPr>
          <p:cNvPr id="17" name="Text 14"/>
          <p:cNvSpPr/>
          <p:nvPr/>
        </p:nvSpPr>
        <p:spPr>
          <a:xfrm>
            <a:off x="5000625" y="1407319"/>
            <a:ext cx="857250" cy="171450"/>
          </a:xfrm>
          <a:prstGeom prst="rect">
            <a:avLst/>
          </a:prstGeom>
          <a:noFill/>
          <a:ln/>
        </p:spPr>
        <p:txBody>
          <a:bodyPr wrap="none" lIns="0" tIns="0" rIns="0" bIns="0" rtlCol="0" anchor="ctr">
            <a:spAutoFit/>
          </a:bodyPr>
          <a:lstStyle/>
          <a:p>
            <a:pPr indent="0" marL="0">
              <a:buNone/>
            </a:pPr>
            <a:r>
              <a:rPr lang="en-US" sz="837" b="1" dirty="0">
                <a:solidFill>
                  <a:srgbClr val="8B4513"/>
                </a:solidFill>
                <a:latin typeface="Noto Sans" pitchFamily="34" charset="0"/>
                <a:ea typeface="Noto Sans" pitchFamily="34" charset="-122"/>
                <a:cs typeface="Noto Sans" pitchFamily="34" charset="-120"/>
              </a:rPr>
              <a:t>上の音域</a:t>
            </a:r>
            <a:endParaRPr lang="en-US" sz="837" dirty="0"/>
          </a:p>
        </p:txBody>
      </p:sp>
      <p:sp>
        <p:nvSpPr>
          <p:cNvPr id="18" name="Shape 15"/>
          <p:cNvSpPr/>
          <p:nvPr/>
        </p:nvSpPr>
        <p:spPr>
          <a:xfrm>
            <a:off x="5857875" y="1314450"/>
            <a:ext cx="357188" cy="357188"/>
          </a:xfrm>
          <a:prstGeom prst="rect">
            <a:avLst/>
          </a:prstGeom>
          <a:solidFill>
            <a:srgbClr val="CD853F"/>
          </a:solidFill>
          <a:ln/>
        </p:spPr>
      </p:sp>
      <p:sp>
        <p:nvSpPr>
          <p:cNvPr id="19" name="Text 16"/>
          <p:cNvSpPr/>
          <p:nvPr/>
        </p:nvSpPr>
        <p:spPr>
          <a:xfrm>
            <a:off x="5857875" y="1314450"/>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レ</a:t>
            </a:r>
            <a:endParaRPr lang="en-US" sz="837" dirty="0"/>
          </a:p>
        </p:txBody>
      </p:sp>
      <p:sp>
        <p:nvSpPr>
          <p:cNvPr id="20" name="Shape 17"/>
          <p:cNvSpPr/>
          <p:nvPr/>
        </p:nvSpPr>
        <p:spPr>
          <a:xfrm>
            <a:off x="6272213" y="1314450"/>
            <a:ext cx="357188" cy="357188"/>
          </a:xfrm>
          <a:prstGeom prst="rect">
            <a:avLst/>
          </a:prstGeom>
          <a:solidFill>
            <a:srgbClr val="CD853F"/>
          </a:solidFill>
          <a:ln/>
        </p:spPr>
      </p:sp>
      <p:sp>
        <p:nvSpPr>
          <p:cNvPr id="21" name="Text 18"/>
          <p:cNvSpPr/>
          <p:nvPr/>
        </p:nvSpPr>
        <p:spPr>
          <a:xfrm>
            <a:off x="6272213" y="1314450"/>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ミ</a:t>
            </a:r>
            <a:endParaRPr lang="en-US" sz="837" dirty="0"/>
          </a:p>
        </p:txBody>
      </p:sp>
      <p:sp>
        <p:nvSpPr>
          <p:cNvPr id="22" name="Shape 19"/>
          <p:cNvSpPr/>
          <p:nvPr/>
        </p:nvSpPr>
        <p:spPr>
          <a:xfrm>
            <a:off x="6686550" y="1314450"/>
            <a:ext cx="357188" cy="357188"/>
          </a:xfrm>
          <a:prstGeom prst="rect">
            <a:avLst/>
          </a:prstGeom>
          <a:solidFill>
            <a:srgbClr val="CD853F"/>
          </a:solidFill>
          <a:ln/>
        </p:spPr>
      </p:sp>
      <p:sp>
        <p:nvSpPr>
          <p:cNvPr id="23" name="Text 20"/>
          <p:cNvSpPr/>
          <p:nvPr/>
        </p:nvSpPr>
        <p:spPr>
          <a:xfrm>
            <a:off x="6686550" y="1314450"/>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ファ</a:t>
            </a:r>
            <a:endParaRPr lang="en-US" sz="837" dirty="0"/>
          </a:p>
        </p:txBody>
      </p:sp>
      <p:sp>
        <p:nvSpPr>
          <p:cNvPr id="24" name="Text 21"/>
          <p:cNvSpPr/>
          <p:nvPr/>
        </p:nvSpPr>
        <p:spPr>
          <a:xfrm>
            <a:off x="5000625" y="2078831"/>
            <a:ext cx="699501" cy="171450"/>
          </a:xfrm>
          <a:prstGeom prst="rect">
            <a:avLst/>
          </a:prstGeom>
          <a:noFill/>
          <a:ln/>
        </p:spPr>
        <p:txBody>
          <a:bodyPr wrap="none" lIns="0" tIns="0" rIns="0" bIns="0" rtlCol="0" anchor="ctr">
            <a:spAutoFit/>
          </a:bodyPr>
          <a:lstStyle/>
          <a:p>
            <a:pPr indent="0" marL="0">
              <a:buNone/>
            </a:pPr>
            <a:r>
              <a:rPr lang="en-US" sz="837" b="1" dirty="0">
                <a:solidFill>
                  <a:srgbClr val="8B4513"/>
                </a:solidFill>
                <a:latin typeface="Noto Sans" pitchFamily="34" charset="0"/>
                <a:ea typeface="Noto Sans" pitchFamily="34" charset="-122"/>
                <a:cs typeface="Noto Sans" pitchFamily="34" charset="-120"/>
              </a:rPr>
              <a:t>基本音階</a:t>
            </a:r>
            <a:endParaRPr lang="en-US" sz="837" dirty="0"/>
          </a:p>
        </p:txBody>
      </p:sp>
      <p:sp>
        <p:nvSpPr>
          <p:cNvPr id="25" name="Shape 22"/>
          <p:cNvSpPr/>
          <p:nvPr/>
        </p:nvSpPr>
        <p:spPr>
          <a:xfrm>
            <a:off x="5700126" y="1778794"/>
            <a:ext cx="357188" cy="357188"/>
          </a:xfrm>
          <a:prstGeom prst="rect">
            <a:avLst/>
          </a:prstGeom>
          <a:solidFill>
            <a:srgbClr val="4682B4"/>
          </a:solidFill>
          <a:ln/>
        </p:spPr>
      </p:sp>
      <p:sp>
        <p:nvSpPr>
          <p:cNvPr id="26" name="Text 23"/>
          <p:cNvSpPr/>
          <p:nvPr/>
        </p:nvSpPr>
        <p:spPr>
          <a:xfrm>
            <a:off x="5700126" y="1778794"/>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ド</a:t>
            </a:r>
            <a:endParaRPr lang="en-US" sz="837" dirty="0"/>
          </a:p>
        </p:txBody>
      </p:sp>
      <p:sp>
        <p:nvSpPr>
          <p:cNvPr id="27" name="Shape 24"/>
          <p:cNvSpPr/>
          <p:nvPr/>
        </p:nvSpPr>
        <p:spPr>
          <a:xfrm>
            <a:off x="6114464" y="1778794"/>
            <a:ext cx="357188" cy="357188"/>
          </a:xfrm>
          <a:prstGeom prst="rect">
            <a:avLst/>
          </a:prstGeom>
          <a:solidFill>
            <a:srgbClr val="4682B4"/>
          </a:solidFill>
          <a:ln/>
        </p:spPr>
      </p:sp>
      <p:sp>
        <p:nvSpPr>
          <p:cNvPr id="28" name="Text 25"/>
          <p:cNvSpPr/>
          <p:nvPr/>
        </p:nvSpPr>
        <p:spPr>
          <a:xfrm>
            <a:off x="6114464" y="1778794"/>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レ</a:t>
            </a:r>
            <a:endParaRPr lang="en-US" sz="837" dirty="0"/>
          </a:p>
        </p:txBody>
      </p:sp>
      <p:sp>
        <p:nvSpPr>
          <p:cNvPr id="29" name="Shape 26"/>
          <p:cNvSpPr/>
          <p:nvPr/>
        </p:nvSpPr>
        <p:spPr>
          <a:xfrm>
            <a:off x="6528801" y="1778794"/>
            <a:ext cx="357188" cy="357188"/>
          </a:xfrm>
          <a:prstGeom prst="rect">
            <a:avLst/>
          </a:prstGeom>
          <a:solidFill>
            <a:srgbClr val="4682B4"/>
          </a:solidFill>
          <a:ln/>
        </p:spPr>
      </p:sp>
      <p:sp>
        <p:nvSpPr>
          <p:cNvPr id="30" name="Text 27"/>
          <p:cNvSpPr/>
          <p:nvPr/>
        </p:nvSpPr>
        <p:spPr>
          <a:xfrm>
            <a:off x="6528801" y="1778794"/>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ミ</a:t>
            </a:r>
            <a:endParaRPr lang="en-US" sz="837" dirty="0"/>
          </a:p>
        </p:txBody>
      </p:sp>
      <p:sp>
        <p:nvSpPr>
          <p:cNvPr id="31" name="Shape 28"/>
          <p:cNvSpPr/>
          <p:nvPr/>
        </p:nvSpPr>
        <p:spPr>
          <a:xfrm>
            <a:off x="6943139" y="1778794"/>
            <a:ext cx="357188" cy="357188"/>
          </a:xfrm>
          <a:prstGeom prst="rect">
            <a:avLst/>
          </a:prstGeom>
          <a:solidFill>
            <a:srgbClr val="4682B4"/>
          </a:solidFill>
          <a:ln/>
        </p:spPr>
      </p:sp>
      <p:sp>
        <p:nvSpPr>
          <p:cNvPr id="32" name="Text 29"/>
          <p:cNvSpPr/>
          <p:nvPr/>
        </p:nvSpPr>
        <p:spPr>
          <a:xfrm>
            <a:off x="6943139" y="1778794"/>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ファ</a:t>
            </a:r>
            <a:endParaRPr lang="en-US" sz="837" dirty="0"/>
          </a:p>
        </p:txBody>
      </p:sp>
      <p:sp>
        <p:nvSpPr>
          <p:cNvPr id="33" name="Shape 30"/>
          <p:cNvSpPr/>
          <p:nvPr/>
        </p:nvSpPr>
        <p:spPr>
          <a:xfrm>
            <a:off x="7357476" y="1778794"/>
            <a:ext cx="357188" cy="357188"/>
          </a:xfrm>
          <a:prstGeom prst="rect">
            <a:avLst/>
          </a:prstGeom>
          <a:solidFill>
            <a:srgbClr val="4682B4"/>
          </a:solidFill>
          <a:ln/>
        </p:spPr>
      </p:sp>
      <p:sp>
        <p:nvSpPr>
          <p:cNvPr id="34" name="Text 31"/>
          <p:cNvSpPr/>
          <p:nvPr/>
        </p:nvSpPr>
        <p:spPr>
          <a:xfrm>
            <a:off x="7357476" y="1778794"/>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ソ</a:t>
            </a:r>
            <a:endParaRPr lang="en-US" sz="837" dirty="0"/>
          </a:p>
        </p:txBody>
      </p:sp>
      <p:sp>
        <p:nvSpPr>
          <p:cNvPr id="35" name="Shape 32"/>
          <p:cNvSpPr/>
          <p:nvPr/>
        </p:nvSpPr>
        <p:spPr>
          <a:xfrm>
            <a:off x="7771814" y="1778794"/>
            <a:ext cx="357188" cy="357188"/>
          </a:xfrm>
          <a:prstGeom prst="rect">
            <a:avLst/>
          </a:prstGeom>
          <a:solidFill>
            <a:srgbClr val="4682B4"/>
          </a:solidFill>
          <a:ln/>
        </p:spPr>
      </p:sp>
      <p:sp>
        <p:nvSpPr>
          <p:cNvPr id="36" name="Text 33"/>
          <p:cNvSpPr/>
          <p:nvPr/>
        </p:nvSpPr>
        <p:spPr>
          <a:xfrm>
            <a:off x="7771814" y="1778794"/>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ラ</a:t>
            </a:r>
            <a:endParaRPr lang="en-US" sz="837" dirty="0"/>
          </a:p>
        </p:txBody>
      </p:sp>
      <p:sp>
        <p:nvSpPr>
          <p:cNvPr id="37" name="Shape 34"/>
          <p:cNvSpPr/>
          <p:nvPr/>
        </p:nvSpPr>
        <p:spPr>
          <a:xfrm>
            <a:off x="5700126" y="2193131"/>
            <a:ext cx="357188" cy="357188"/>
          </a:xfrm>
          <a:prstGeom prst="rect">
            <a:avLst/>
          </a:prstGeom>
          <a:solidFill>
            <a:srgbClr val="4682B4"/>
          </a:solidFill>
          <a:ln/>
        </p:spPr>
      </p:sp>
      <p:sp>
        <p:nvSpPr>
          <p:cNvPr id="38" name="Text 35"/>
          <p:cNvSpPr/>
          <p:nvPr/>
        </p:nvSpPr>
        <p:spPr>
          <a:xfrm>
            <a:off x="5700126" y="2193131"/>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シ</a:t>
            </a:r>
            <a:endParaRPr lang="en-US" sz="837" dirty="0"/>
          </a:p>
        </p:txBody>
      </p:sp>
      <p:sp>
        <p:nvSpPr>
          <p:cNvPr id="39" name="Shape 36"/>
          <p:cNvSpPr/>
          <p:nvPr/>
        </p:nvSpPr>
        <p:spPr>
          <a:xfrm>
            <a:off x="6114464" y="2193131"/>
            <a:ext cx="357188" cy="357188"/>
          </a:xfrm>
          <a:prstGeom prst="rect">
            <a:avLst/>
          </a:prstGeom>
          <a:solidFill>
            <a:srgbClr val="4682B4"/>
          </a:solidFill>
          <a:ln/>
        </p:spPr>
      </p:sp>
      <p:sp>
        <p:nvSpPr>
          <p:cNvPr id="40" name="Text 37"/>
          <p:cNvSpPr/>
          <p:nvPr/>
        </p:nvSpPr>
        <p:spPr>
          <a:xfrm>
            <a:off x="6114464" y="2193131"/>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ド</a:t>
            </a:r>
            <a:endParaRPr lang="en-US" sz="837" dirty="0"/>
          </a:p>
        </p:txBody>
      </p:sp>
      <p:sp>
        <p:nvSpPr>
          <p:cNvPr id="41" name="Text 38"/>
          <p:cNvSpPr/>
          <p:nvPr/>
        </p:nvSpPr>
        <p:spPr>
          <a:xfrm>
            <a:off x="5000625" y="2750344"/>
            <a:ext cx="857250" cy="171450"/>
          </a:xfrm>
          <a:prstGeom prst="rect">
            <a:avLst/>
          </a:prstGeom>
          <a:noFill/>
          <a:ln/>
        </p:spPr>
        <p:txBody>
          <a:bodyPr wrap="none" lIns="0" tIns="0" rIns="0" bIns="0" rtlCol="0" anchor="ctr">
            <a:spAutoFit/>
          </a:bodyPr>
          <a:lstStyle/>
          <a:p>
            <a:pPr indent="0" marL="0">
              <a:buNone/>
            </a:pPr>
            <a:r>
              <a:rPr lang="en-US" sz="837" b="1" dirty="0">
                <a:solidFill>
                  <a:srgbClr val="8B4513"/>
                </a:solidFill>
                <a:latin typeface="Noto Sans" pitchFamily="34" charset="0"/>
                <a:ea typeface="Noto Sans" pitchFamily="34" charset="-122"/>
                <a:cs typeface="Noto Sans" pitchFamily="34" charset="-120"/>
              </a:rPr>
              <a:t>下の音域</a:t>
            </a:r>
            <a:endParaRPr lang="en-US" sz="837" dirty="0"/>
          </a:p>
        </p:txBody>
      </p:sp>
      <p:sp>
        <p:nvSpPr>
          <p:cNvPr id="42" name="Shape 39"/>
          <p:cNvSpPr/>
          <p:nvPr/>
        </p:nvSpPr>
        <p:spPr>
          <a:xfrm>
            <a:off x="5857875" y="2657475"/>
            <a:ext cx="357188" cy="357188"/>
          </a:xfrm>
          <a:prstGeom prst="rect">
            <a:avLst/>
          </a:prstGeom>
          <a:solidFill>
            <a:srgbClr val="8B4513"/>
          </a:solidFill>
          <a:ln/>
        </p:spPr>
      </p:sp>
      <p:sp>
        <p:nvSpPr>
          <p:cNvPr id="43" name="Text 40"/>
          <p:cNvSpPr/>
          <p:nvPr/>
        </p:nvSpPr>
        <p:spPr>
          <a:xfrm>
            <a:off x="5857875" y="2657475"/>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ラ</a:t>
            </a:r>
            <a:endParaRPr lang="en-US" sz="837" dirty="0"/>
          </a:p>
        </p:txBody>
      </p:sp>
      <p:sp>
        <p:nvSpPr>
          <p:cNvPr id="44" name="Shape 41"/>
          <p:cNvSpPr/>
          <p:nvPr/>
        </p:nvSpPr>
        <p:spPr>
          <a:xfrm>
            <a:off x="6272213" y="2657475"/>
            <a:ext cx="357188" cy="357188"/>
          </a:xfrm>
          <a:prstGeom prst="rect">
            <a:avLst/>
          </a:prstGeom>
          <a:solidFill>
            <a:srgbClr val="8B4513"/>
          </a:solidFill>
          <a:ln/>
        </p:spPr>
      </p:sp>
      <p:sp>
        <p:nvSpPr>
          <p:cNvPr id="45" name="Text 42"/>
          <p:cNvSpPr/>
          <p:nvPr/>
        </p:nvSpPr>
        <p:spPr>
          <a:xfrm>
            <a:off x="6272213" y="2657475"/>
            <a:ext cx="357188" cy="357188"/>
          </a:xfrm>
          <a:prstGeom prst="rect">
            <a:avLst/>
          </a:prstGeom>
          <a:noFill/>
          <a:ln/>
        </p:spPr>
        <p:txBody>
          <a:bodyPr wrap="square" lIns="0" tIns="0" rIns="0" bIns="0" rtlCol="0" anchor="ctr">
            <a:spAutoFit/>
          </a:bodyPr>
          <a:lstStyle/>
          <a:p>
            <a:pPr algn="ctr" indent="0" marL="0">
              <a:buNone/>
            </a:pPr>
            <a:r>
              <a:rPr lang="en-US" sz="837" b="1" dirty="0">
                <a:solidFill>
                  <a:srgbClr val="FFFFFF"/>
                </a:solidFill>
                <a:latin typeface="Noto Sans" pitchFamily="34" charset="0"/>
                <a:ea typeface="Noto Sans" pitchFamily="34" charset="-122"/>
                <a:cs typeface="Noto Sans" pitchFamily="34" charset="-120"/>
              </a:rPr>
              <a:t>シ</a:t>
            </a:r>
            <a:endParaRPr lang="en-US" sz="837" dirty="0"/>
          </a:p>
        </p:txBody>
      </p:sp>
      <p:sp>
        <p:nvSpPr>
          <p:cNvPr id="46" name="Shape 43"/>
          <p:cNvSpPr/>
          <p:nvPr/>
        </p:nvSpPr>
        <p:spPr>
          <a:xfrm>
            <a:off x="4786313" y="3479006"/>
            <a:ext cx="3786188" cy="1068660"/>
          </a:xfrm>
          <a:prstGeom prst="rect">
            <a:avLst/>
          </a:prstGeom>
          <a:solidFill>
            <a:srgbClr val="4682B4"/>
          </a:solidFill>
          <a:ln/>
        </p:spPr>
      </p:sp>
      <p:sp>
        <p:nvSpPr>
          <p:cNvPr id="47" name="Text 44"/>
          <p:cNvSpPr/>
          <p:nvPr/>
        </p:nvSpPr>
        <p:spPr>
          <a:xfrm>
            <a:off x="4964906" y="3657600"/>
            <a:ext cx="3429000" cy="228600"/>
          </a:xfrm>
          <a:prstGeom prst="rect">
            <a:avLst/>
          </a:prstGeom>
          <a:noFill/>
          <a:ln/>
        </p:spPr>
        <p:txBody>
          <a:bodyPr wrap="none" lIns="0" tIns="0" rIns="0" bIns="0" rtlCol="0" anchor="ctr">
            <a:spAutoFit/>
          </a:bodyPr>
          <a:lstStyle/>
          <a:p>
            <a:pPr indent="0" marL="0">
              <a:buNone/>
            </a:pPr>
            <a:r>
              <a:rPr lang="en-US" sz="1046" b="1" dirty="0">
                <a:solidFill>
                  <a:srgbClr val="FFFFFF"/>
                </a:solidFill>
                <a:latin typeface="Noto Sans" pitchFamily="34" charset="0"/>
                <a:ea typeface="Noto Sans" pitchFamily="34" charset="-122"/>
                <a:cs typeface="Noto Sans" pitchFamily="34" charset="-120"/>
              </a:rPr>
              <a:t>音域の範囲</a:t>
            </a:r>
            <a:endParaRPr lang="en-US" sz="1046" dirty="0"/>
          </a:p>
        </p:txBody>
      </p:sp>
      <p:sp>
        <p:nvSpPr>
          <p:cNvPr id="48" name="Text 45"/>
          <p:cNvSpPr/>
          <p:nvPr/>
        </p:nvSpPr>
        <p:spPr>
          <a:xfrm>
            <a:off x="4964906" y="3957638"/>
            <a:ext cx="3429000" cy="411435"/>
          </a:xfrm>
          <a:prstGeom prst="rect">
            <a:avLst/>
          </a:prstGeom>
          <a:noFill/>
          <a:ln/>
        </p:spPr>
        <p:txBody>
          <a:bodyPr wrap="square" lIns="0" tIns="0" rIns="0" bIns="0" rtlCol="0" anchor="ctr">
            <a:spAutoFit/>
          </a:bodyPr>
          <a:lstStyle/>
          <a:p>
            <a:pPr indent="0" marL="0">
              <a:buNone/>
            </a:pPr>
            <a:r>
              <a:rPr lang="en-US" sz="942" dirty="0">
                <a:solidFill>
                  <a:srgbClr val="FFFFFF"/>
                </a:solidFill>
                <a:latin typeface="Noto Sans" pitchFamily="34" charset="0"/>
                <a:ea typeface="Noto Sans" pitchFamily="34" charset="-122"/>
                <a:cs typeface="Noto Sans" pitchFamily="34" charset="-120"/>
              </a:rPr>
              <a:t>シングルオカリナ1本で演奏できる音は、低いラから高いファまでの約1オクターブ半程度です。</a:t>
            </a:r>
            <a:endParaRPr lang="en-US" sz="94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714375" y="699418"/>
            <a:ext cx="7715250" cy="385763"/>
          </a:xfrm>
          <a:prstGeom prst="rect">
            <a:avLst/>
          </a:prstGeom>
          <a:noFill/>
          <a:ln/>
        </p:spPr>
        <p:txBody>
          <a:bodyPr wrap="none" lIns="0" tIns="0" rIns="0" bIns="0" rtlCol="0" anchor="ctr">
            <a:spAutoFit/>
          </a:bodyPr>
          <a:lstStyle/>
          <a:p>
            <a:pPr algn="ctr" indent="0" marL="0">
              <a:buNone/>
            </a:pPr>
            <a:r>
              <a:rPr lang="en-US" sz="2025" b="1" dirty="0">
                <a:solidFill>
                  <a:srgbClr val="8B4513"/>
                </a:solidFill>
                <a:latin typeface="Noto Sans JP" pitchFamily="34" charset="0"/>
                <a:ea typeface="Noto Sans JP" pitchFamily="34" charset="-122"/>
                <a:cs typeface="Noto Sans JP" pitchFamily="34" charset="-120"/>
              </a:rPr>
              <a:t>複数管オカリナの登場</a:t>
            </a:r>
            <a:endParaRPr lang="en-US" sz="2025" dirty="0"/>
          </a:p>
        </p:txBody>
      </p:sp>
      <p:sp>
        <p:nvSpPr>
          <p:cNvPr id="4" name="Text 1"/>
          <p:cNvSpPr/>
          <p:nvPr/>
        </p:nvSpPr>
        <p:spPr>
          <a:xfrm>
            <a:off x="714375" y="1392362"/>
            <a:ext cx="2566392"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より広い音域をカバーするために、最近では</a:t>
            </a:r>
            <a:endParaRPr lang="en-US" sz="942" dirty="0"/>
          </a:p>
        </p:txBody>
      </p:sp>
      <p:sp>
        <p:nvSpPr>
          <p:cNvPr id="5" name="Text 2"/>
          <p:cNvSpPr/>
          <p:nvPr/>
        </p:nvSpPr>
        <p:spPr>
          <a:xfrm>
            <a:off x="3280767" y="1392362"/>
            <a:ext cx="1800225" cy="187523"/>
          </a:xfrm>
          <a:prstGeom prst="rect">
            <a:avLst/>
          </a:prstGeom>
          <a:noFill/>
          <a:ln/>
        </p:spPr>
        <p:txBody>
          <a:bodyPr wrap="none" lIns="0" tIns="0" rIns="0" bIns="0" rtlCol="0" anchor="ctr">
            <a:spAutoFit/>
          </a:bodyPr>
          <a:lstStyle/>
          <a:p>
            <a:pPr indent="0" marL="0">
              <a:buNone/>
            </a:pPr>
            <a:r>
              <a:rPr lang="en-US" sz="942" b="1" dirty="0">
                <a:solidFill>
                  <a:srgbClr val="CD853F"/>
                </a:solidFill>
                <a:latin typeface="Noto Sans JP" pitchFamily="34" charset="0"/>
                <a:ea typeface="Noto Sans JP" pitchFamily="34" charset="-122"/>
                <a:cs typeface="Noto Sans JP" pitchFamily="34" charset="-120"/>
              </a:rPr>
              <a:t>複数のオカリナをくっつけた楽</a:t>
            </a:r>
            <a:endParaRPr lang="en-US" sz="942" dirty="0"/>
          </a:p>
        </p:txBody>
      </p:sp>
      <p:sp>
        <p:nvSpPr>
          <p:cNvPr id="6" name="Text 3"/>
          <p:cNvSpPr/>
          <p:nvPr/>
        </p:nvSpPr>
        <p:spPr>
          <a:xfrm>
            <a:off x="714375" y="1623808"/>
            <a:ext cx="128588" cy="187523"/>
          </a:xfrm>
          <a:prstGeom prst="rect">
            <a:avLst/>
          </a:prstGeom>
          <a:noFill/>
          <a:ln/>
        </p:spPr>
        <p:txBody>
          <a:bodyPr wrap="none" lIns="0" tIns="0" rIns="0" bIns="0" rtlCol="0" anchor="ctr">
            <a:spAutoFit/>
          </a:bodyPr>
          <a:lstStyle/>
          <a:p>
            <a:pPr indent="0" marL="0">
              <a:buNone/>
            </a:pPr>
            <a:r>
              <a:rPr lang="en-US" sz="942" b="1" dirty="0">
                <a:solidFill>
                  <a:srgbClr val="CD853F"/>
                </a:solidFill>
                <a:latin typeface="Noto Sans JP" pitchFamily="34" charset="0"/>
                <a:ea typeface="Noto Sans JP" pitchFamily="34" charset="-122"/>
                <a:cs typeface="Noto Sans JP" pitchFamily="34" charset="-120"/>
              </a:rPr>
              <a:t>器</a:t>
            </a:r>
            <a:endParaRPr lang="en-US" sz="942" dirty="0"/>
          </a:p>
        </p:txBody>
      </p:sp>
      <p:sp>
        <p:nvSpPr>
          <p:cNvPr id="7" name="Text 4"/>
          <p:cNvSpPr/>
          <p:nvPr/>
        </p:nvSpPr>
        <p:spPr>
          <a:xfrm>
            <a:off x="842963" y="1623808"/>
            <a:ext cx="4221956"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がよく使われるようになりました。これにより、演奏者は一つの楽器で幅</a:t>
            </a:r>
            <a:endParaRPr lang="en-US" sz="942" dirty="0"/>
          </a:p>
        </p:txBody>
      </p:sp>
      <p:sp>
        <p:nvSpPr>
          <p:cNvPr id="8" name="Text 5"/>
          <p:cNvSpPr/>
          <p:nvPr/>
        </p:nvSpPr>
        <p:spPr>
          <a:xfrm>
            <a:off x="714375" y="1855254"/>
            <a:ext cx="2300288"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広い音域を演奏できるようになります。 </a:t>
            </a:r>
            <a:endParaRPr lang="en-US" sz="942" dirty="0"/>
          </a:p>
        </p:txBody>
      </p:sp>
      <p:sp>
        <p:nvSpPr>
          <p:cNvPr id="9" name="Text 6"/>
          <p:cNvSpPr/>
          <p:nvPr/>
        </p:nvSpPr>
        <p:spPr>
          <a:xfrm>
            <a:off x="714375" y="2243863"/>
            <a:ext cx="4371975"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複数管オカリナは、異なる音域を持つオカリナを組み合わせることで、シングルオカリナでは演奏できなかった曲も演奏可能にします。これは、もっと高い音や低い音を出すために開発された革新的な解決策です。 </a:t>
            </a:r>
            <a:endParaRPr lang="en-US" sz="942" dirty="0"/>
          </a:p>
        </p:txBody>
      </p:sp>
      <p:sp>
        <p:nvSpPr>
          <p:cNvPr id="10" name="Shape 7"/>
          <p:cNvSpPr/>
          <p:nvPr/>
        </p:nvSpPr>
        <p:spPr>
          <a:xfrm>
            <a:off x="714375" y="3116796"/>
            <a:ext cx="4371975" cy="1327259"/>
          </a:xfrm>
          <a:prstGeom prst="rect">
            <a:avLst/>
          </a:prstGeom>
          <a:solidFill>
            <a:srgbClr val="CD853F"/>
          </a:solidFill>
          <a:ln/>
        </p:spPr>
      </p:sp>
      <p:sp>
        <p:nvSpPr>
          <p:cNvPr id="11" name="Text 8"/>
          <p:cNvSpPr/>
          <p:nvPr/>
        </p:nvSpPr>
        <p:spPr>
          <a:xfrm>
            <a:off x="892969" y="3295390"/>
            <a:ext cx="4014788" cy="242888"/>
          </a:xfrm>
          <a:prstGeom prst="rect">
            <a:avLst/>
          </a:prstGeom>
          <a:noFill/>
          <a:ln/>
        </p:spPr>
        <p:txBody>
          <a:bodyPr wrap="none" lIns="0" tIns="0" rIns="0" bIns="0" rtlCol="0" anchor="ctr">
            <a:spAutoFit/>
          </a:bodyPr>
          <a:lstStyle/>
          <a:p>
            <a:pPr indent="0" marL="0">
              <a:buNone/>
            </a:pPr>
            <a:r>
              <a:rPr lang="en-US" sz="1046" b="1" dirty="0">
                <a:solidFill>
                  <a:srgbClr val="F5F5DC"/>
                </a:solidFill>
                <a:latin typeface="Noto Sans" pitchFamily="34" charset="0"/>
                <a:ea typeface="Noto Sans" pitchFamily="34" charset="-122"/>
                <a:cs typeface="Noto Sans" pitchFamily="34" charset="-120"/>
              </a:rPr>
              <a:t>なぜ複数管が必要なのか？</a:t>
            </a:r>
            <a:endParaRPr lang="en-US" sz="1046" dirty="0"/>
          </a:p>
        </p:txBody>
      </p:sp>
      <p:sp>
        <p:nvSpPr>
          <p:cNvPr id="12" name="Text 9"/>
          <p:cNvSpPr/>
          <p:nvPr/>
        </p:nvSpPr>
        <p:spPr>
          <a:xfrm>
            <a:off x="892969" y="3609715"/>
            <a:ext cx="4014788" cy="655746"/>
          </a:xfrm>
          <a:prstGeom prst="rect">
            <a:avLst/>
          </a:prstGeom>
          <a:noFill/>
          <a:ln/>
        </p:spPr>
        <p:txBody>
          <a:bodyPr wrap="squar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シングルオカリナで演奏できる音域は限られています。より多くの曲を演奏するために、異なる音域のオカリナを組み合わせた複数管オカリナが開発されました。</a:t>
            </a:r>
            <a:endParaRPr lang="en-US" sz="942" dirty="0"/>
          </a:p>
        </p:txBody>
      </p:sp>
      <p:sp>
        <p:nvSpPr>
          <p:cNvPr id="13" name="Shape 10"/>
          <p:cNvSpPr/>
          <p:nvPr/>
        </p:nvSpPr>
        <p:spPr>
          <a:xfrm>
            <a:off x="5514975" y="1486653"/>
            <a:ext cx="2914650" cy="1331528"/>
          </a:xfrm>
          <a:prstGeom prst="rect">
            <a:avLst/>
          </a:prstGeom>
          <a:solidFill>
            <a:srgbClr val="5A9BD4"/>
          </a:solidFill>
          <a:ln/>
        </p:spPr>
      </p:sp>
      <p:sp>
        <p:nvSpPr>
          <p:cNvPr id="14" name="Shape 11"/>
          <p:cNvSpPr/>
          <p:nvPr/>
        </p:nvSpPr>
        <p:spPr>
          <a:xfrm>
            <a:off x="5729288" y="1665247"/>
            <a:ext cx="285750" cy="285750"/>
          </a:xfrm>
          <a:prstGeom prst="ellipse">
            <a:avLst/>
          </a:prstGeom>
          <a:solidFill>
            <a:srgbClr val="F5F5DC"/>
          </a:solidFill>
          <a:ln/>
        </p:spPr>
      </p:sp>
      <p:sp>
        <p:nvSpPr>
          <p:cNvPr id="15" name="Text 12"/>
          <p:cNvSpPr/>
          <p:nvPr/>
        </p:nvSpPr>
        <p:spPr>
          <a:xfrm>
            <a:off x="5729288" y="1665247"/>
            <a:ext cx="285750" cy="285750"/>
          </a:xfrm>
          <a:prstGeom prst="rect">
            <a:avLst/>
          </a:prstGeom>
          <a:noFill/>
          <a:ln/>
        </p:spPr>
        <p:txBody>
          <a:bodyPr wrap="none" lIns="0" tIns="0" rIns="0" bIns="0" rtlCol="0" anchor="ctr">
            <a:spAutoFit/>
          </a:bodyPr>
          <a:lstStyle/>
          <a:p>
            <a:pPr algn="ctr" indent="0" marL="0">
              <a:buNone/>
            </a:pPr>
            <a:r>
              <a:rPr lang="en-US" sz="1350" b="1" dirty="0">
                <a:solidFill>
                  <a:srgbClr val="4682B4"/>
                </a:solidFill>
                <a:latin typeface="Noto Sans" pitchFamily="34" charset="0"/>
                <a:ea typeface="Noto Sans" pitchFamily="34" charset="-122"/>
                <a:cs typeface="Noto Sans" pitchFamily="34" charset="-120"/>
              </a:rPr>
              <a:t>2</a:t>
            </a:r>
            <a:endParaRPr lang="en-US" sz="1350" dirty="0"/>
          </a:p>
        </p:txBody>
      </p:sp>
      <p:sp>
        <p:nvSpPr>
          <p:cNvPr id="16" name="Text 13"/>
          <p:cNvSpPr/>
          <p:nvPr/>
        </p:nvSpPr>
        <p:spPr>
          <a:xfrm>
            <a:off x="6122194" y="1679535"/>
            <a:ext cx="1200150" cy="257175"/>
          </a:xfrm>
          <a:prstGeom prst="rect">
            <a:avLst/>
          </a:prstGeom>
          <a:noFill/>
          <a:ln/>
        </p:spPr>
        <p:txBody>
          <a:bodyPr wrap="none" lIns="0" tIns="0" rIns="0" bIns="0" rtlCol="0" anchor="ctr">
            <a:spAutoFit/>
          </a:bodyPr>
          <a:lstStyle/>
          <a:p>
            <a:pPr indent="0" marL="0">
              <a:buNone/>
            </a:pPr>
            <a:r>
              <a:rPr lang="en-US" sz="1350" b="1" dirty="0">
                <a:solidFill>
                  <a:srgbClr val="F5F5DC"/>
                </a:solidFill>
                <a:latin typeface="Noto Sans" pitchFamily="34" charset="0"/>
                <a:ea typeface="Noto Sans" pitchFamily="34" charset="-122"/>
                <a:cs typeface="Noto Sans" pitchFamily="34" charset="-120"/>
              </a:rPr>
              <a:t>ダブルオカリナ</a:t>
            </a:r>
            <a:endParaRPr lang="en-US" sz="1350" dirty="0"/>
          </a:p>
        </p:txBody>
      </p:sp>
      <p:sp>
        <p:nvSpPr>
          <p:cNvPr id="17" name="Text 14"/>
          <p:cNvSpPr/>
          <p:nvPr/>
        </p:nvSpPr>
        <p:spPr>
          <a:xfrm>
            <a:off x="5729288" y="2022435"/>
            <a:ext cx="2486025" cy="617153"/>
          </a:xfrm>
          <a:prstGeom prst="rect">
            <a:avLst/>
          </a:prstGeom>
          <a:noFill/>
          <a:ln/>
        </p:spPr>
        <p:txBody>
          <a:bodyPr wrap="squar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 2つのオカリナを組み合わせた楽器。より広い音域をカバーし、演奏の幅が広がります。 </a:t>
            </a:r>
            <a:endParaRPr lang="en-US" sz="942" dirty="0"/>
          </a:p>
        </p:txBody>
      </p:sp>
      <p:sp>
        <p:nvSpPr>
          <p:cNvPr id="18" name="Shape 15"/>
          <p:cNvSpPr/>
          <p:nvPr/>
        </p:nvSpPr>
        <p:spPr>
          <a:xfrm>
            <a:off x="5514975" y="2996775"/>
            <a:ext cx="2914650" cy="1331528"/>
          </a:xfrm>
          <a:prstGeom prst="rect">
            <a:avLst/>
          </a:prstGeom>
          <a:solidFill>
            <a:srgbClr val="5A9BD4"/>
          </a:solidFill>
          <a:ln/>
        </p:spPr>
      </p:sp>
      <p:sp>
        <p:nvSpPr>
          <p:cNvPr id="19" name="Shape 16"/>
          <p:cNvSpPr/>
          <p:nvPr/>
        </p:nvSpPr>
        <p:spPr>
          <a:xfrm>
            <a:off x="5729288" y="3175369"/>
            <a:ext cx="285750" cy="285750"/>
          </a:xfrm>
          <a:prstGeom prst="ellipse">
            <a:avLst/>
          </a:prstGeom>
          <a:solidFill>
            <a:srgbClr val="F5F5DC"/>
          </a:solidFill>
          <a:ln/>
        </p:spPr>
      </p:sp>
      <p:sp>
        <p:nvSpPr>
          <p:cNvPr id="20" name="Text 17"/>
          <p:cNvSpPr/>
          <p:nvPr/>
        </p:nvSpPr>
        <p:spPr>
          <a:xfrm>
            <a:off x="5729288" y="3175369"/>
            <a:ext cx="285750" cy="285750"/>
          </a:xfrm>
          <a:prstGeom prst="rect">
            <a:avLst/>
          </a:prstGeom>
          <a:noFill/>
          <a:ln/>
        </p:spPr>
        <p:txBody>
          <a:bodyPr wrap="none" lIns="0" tIns="0" rIns="0" bIns="0" rtlCol="0" anchor="ctr">
            <a:spAutoFit/>
          </a:bodyPr>
          <a:lstStyle/>
          <a:p>
            <a:pPr algn="ctr" indent="0" marL="0">
              <a:buNone/>
            </a:pPr>
            <a:r>
              <a:rPr lang="en-US" sz="1350" b="1" dirty="0">
                <a:solidFill>
                  <a:srgbClr val="4682B4"/>
                </a:solidFill>
                <a:latin typeface="Noto Sans" pitchFamily="34" charset="0"/>
                <a:ea typeface="Noto Sans" pitchFamily="34" charset="-122"/>
                <a:cs typeface="Noto Sans" pitchFamily="34" charset="-120"/>
              </a:rPr>
              <a:t>3</a:t>
            </a:r>
            <a:endParaRPr lang="en-US" sz="1350" dirty="0"/>
          </a:p>
        </p:txBody>
      </p:sp>
      <p:sp>
        <p:nvSpPr>
          <p:cNvPr id="21" name="Text 18"/>
          <p:cNvSpPr/>
          <p:nvPr/>
        </p:nvSpPr>
        <p:spPr>
          <a:xfrm>
            <a:off x="6122194" y="3189656"/>
            <a:ext cx="1371600" cy="257175"/>
          </a:xfrm>
          <a:prstGeom prst="rect">
            <a:avLst/>
          </a:prstGeom>
          <a:noFill/>
          <a:ln/>
        </p:spPr>
        <p:txBody>
          <a:bodyPr wrap="none" lIns="0" tIns="0" rIns="0" bIns="0" rtlCol="0" anchor="ctr">
            <a:spAutoFit/>
          </a:bodyPr>
          <a:lstStyle/>
          <a:p>
            <a:pPr indent="0" marL="0">
              <a:buNone/>
            </a:pPr>
            <a:r>
              <a:rPr lang="en-US" sz="1350" b="1" dirty="0">
                <a:solidFill>
                  <a:srgbClr val="F5F5DC"/>
                </a:solidFill>
                <a:latin typeface="Noto Sans" pitchFamily="34" charset="0"/>
                <a:ea typeface="Noto Sans" pitchFamily="34" charset="-122"/>
                <a:cs typeface="Noto Sans" pitchFamily="34" charset="-120"/>
              </a:rPr>
              <a:t>トリプルオカリナ</a:t>
            </a:r>
            <a:endParaRPr lang="en-US" sz="1350" dirty="0"/>
          </a:p>
        </p:txBody>
      </p:sp>
      <p:sp>
        <p:nvSpPr>
          <p:cNvPr id="22" name="Text 19"/>
          <p:cNvSpPr/>
          <p:nvPr/>
        </p:nvSpPr>
        <p:spPr>
          <a:xfrm>
            <a:off x="5729288" y="3532556"/>
            <a:ext cx="2486025" cy="617153"/>
          </a:xfrm>
          <a:prstGeom prst="rect">
            <a:avLst/>
          </a:prstGeom>
          <a:noFill/>
          <a:ln/>
        </p:spPr>
        <p:txBody>
          <a:bodyPr wrap="squar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 3つのオカリナを組み合わせた楽器。さらに広範囲の音域を演奏でき、複雑な曲にも対応可能です。 </a:t>
            </a:r>
            <a:endParaRPr lang="en-US" sz="94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500844"/>
            <a:ext cx="3857625" cy="385763"/>
          </a:xfrm>
          <a:prstGeom prst="rect">
            <a:avLst/>
          </a:prstGeom>
          <a:noFill/>
          <a:ln/>
        </p:spPr>
        <p:txBody>
          <a:bodyPr wrap="none" lIns="0" tIns="0" rIns="0" bIns="0" rtlCol="0" anchor="ctr">
            <a:spAutoFit/>
          </a:bodyPr>
          <a:lstStyle/>
          <a:p>
            <a:pPr indent="0" marL="0">
              <a:buNone/>
            </a:pPr>
            <a:r>
              <a:rPr lang="en-US" sz="2025" b="1" dirty="0">
                <a:solidFill>
                  <a:srgbClr val="8B4513"/>
                </a:solidFill>
                <a:latin typeface="Noto Sans JP" pitchFamily="34" charset="0"/>
                <a:ea typeface="Noto Sans JP" pitchFamily="34" charset="-122"/>
                <a:cs typeface="Noto Sans JP" pitchFamily="34" charset="-120"/>
              </a:rPr>
              <a:t>ダブル・トリプルオカリナの特徴</a:t>
            </a:r>
            <a:endParaRPr lang="en-US" sz="2025" dirty="0"/>
          </a:p>
        </p:txBody>
      </p:sp>
      <p:sp>
        <p:nvSpPr>
          <p:cNvPr id="4" name="Text 1"/>
          <p:cNvSpPr/>
          <p:nvPr/>
        </p:nvSpPr>
        <p:spPr>
          <a:xfrm>
            <a:off x="571500" y="1122350"/>
            <a:ext cx="3787973"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複数管オカリナは、2つ以上のオカリナを組み合わせた楽器です。</a:t>
            </a:r>
            <a:endParaRPr lang="en-US" sz="942" dirty="0"/>
          </a:p>
        </p:txBody>
      </p:sp>
      <p:sp>
        <p:nvSpPr>
          <p:cNvPr id="5" name="Text 2"/>
          <p:cNvSpPr/>
          <p:nvPr/>
        </p:nvSpPr>
        <p:spPr>
          <a:xfrm>
            <a:off x="571500" y="1353796"/>
            <a:ext cx="1357313"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2つ組み合わせたものを</a:t>
            </a:r>
            <a:endParaRPr lang="en-US" sz="942" dirty="0"/>
          </a:p>
        </p:txBody>
      </p:sp>
      <p:sp>
        <p:nvSpPr>
          <p:cNvPr id="6" name="Text 3"/>
          <p:cNvSpPr/>
          <p:nvPr/>
        </p:nvSpPr>
        <p:spPr>
          <a:xfrm>
            <a:off x="1928813" y="1353796"/>
            <a:ext cx="900113" cy="187523"/>
          </a:xfrm>
          <a:prstGeom prst="rect">
            <a:avLst/>
          </a:prstGeom>
          <a:noFill/>
          <a:ln/>
        </p:spPr>
        <p:txBody>
          <a:bodyPr wrap="none" lIns="0" tIns="0" rIns="0" bIns="0" rtlCol="0" anchor="ctr">
            <a:spAutoFit/>
          </a:bodyPr>
          <a:lstStyle/>
          <a:p>
            <a:pPr indent="0" marL="0">
              <a:buNone/>
            </a:pPr>
            <a:r>
              <a:rPr lang="en-US" sz="942" b="1" dirty="0">
                <a:solidFill>
                  <a:srgbClr val="4682B4"/>
                </a:solidFill>
                <a:latin typeface="Noto Sans JP" pitchFamily="34" charset="0"/>
                <a:ea typeface="Noto Sans JP" pitchFamily="34" charset="-122"/>
                <a:cs typeface="Noto Sans JP" pitchFamily="34" charset="-120"/>
              </a:rPr>
              <a:t>ダブルオカリナ</a:t>
            </a:r>
            <a:endParaRPr lang="en-US" sz="942" dirty="0"/>
          </a:p>
        </p:txBody>
      </p:sp>
      <p:sp>
        <p:nvSpPr>
          <p:cNvPr id="7" name="Text 4"/>
          <p:cNvSpPr/>
          <p:nvPr/>
        </p:nvSpPr>
        <p:spPr>
          <a:xfrm>
            <a:off x="2828925" y="1353796"/>
            <a:ext cx="1485900"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、3つ組み合わせたものを</a:t>
            </a:r>
            <a:endParaRPr lang="en-US" sz="942" dirty="0"/>
          </a:p>
        </p:txBody>
      </p:sp>
      <p:sp>
        <p:nvSpPr>
          <p:cNvPr id="8" name="Text 5"/>
          <p:cNvSpPr/>
          <p:nvPr/>
        </p:nvSpPr>
        <p:spPr>
          <a:xfrm>
            <a:off x="571500" y="1585243"/>
            <a:ext cx="1028700" cy="187523"/>
          </a:xfrm>
          <a:prstGeom prst="rect">
            <a:avLst/>
          </a:prstGeom>
          <a:noFill/>
          <a:ln/>
        </p:spPr>
        <p:txBody>
          <a:bodyPr wrap="none" lIns="0" tIns="0" rIns="0" bIns="0" rtlCol="0" anchor="ctr">
            <a:spAutoFit/>
          </a:bodyPr>
          <a:lstStyle/>
          <a:p>
            <a:pPr indent="0" marL="0">
              <a:buNone/>
            </a:pPr>
            <a:r>
              <a:rPr lang="en-US" sz="942" b="1" dirty="0">
                <a:solidFill>
                  <a:srgbClr val="4682B4"/>
                </a:solidFill>
                <a:latin typeface="Noto Sans JP" pitchFamily="34" charset="0"/>
                <a:ea typeface="Noto Sans JP" pitchFamily="34" charset="-122"/>
                <a:cs typeface="Noto Sans JP" pitchFamily="34" charset="-120"/>
              </a:rPr>
              <a:t>トリプルオカリナ</a:t>
            </a:r>
            <a:endParaRPr lang="en-US" sz="942" dirty="0"/>
          </a:p>
        </p:txBody>
      </p:sp>
      <p:sp>
        <p:nvSpPr>
          <p:cNvPr id="9" name="Text 6"/>
          <p:cNvSpPr/>
          <p:nvPr/>
        </p:nvSpPr>
        <p:spPr>
          <a:xfrm>
            <a:off x="1600200" y="1585243"/>
            <a:ext cx="759023"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と呼びます。 </a:t>
            </a:r>
            <a:endParaRPr lang="en-US" sz="942" dirty="0"/>
          </a:p>
        </p:txBody>
      </p:sp>
      <p:sp>
        <p:nvSpPr>
          <p:cNvPr id="10" name="Shape 7"/>
          <p:cNvSpPr/>
          <p:nvPr/>
        </p:nvSpPr>
        <p:spPr>
          <a:xfrm>
            <a:off x="571500" y="1973852"/>
            <a:ext cx="357188" cy="357188"/>
          </a:xfrm>
          <a:prstGeom prst="rect">
            <a:avLst/>
          </a:prstGeom>
          <a:solidFill>
            <a:srgbClr val="CD853F"/>
          </a:solidFill>
          <a:ln/>
        </p:spPr>
      </p:sp>
      <p:pic>
        <p:nvPicPr>
          <p:cNvPr id="11" name="Image 1" descr="preencoded.png">    </p:cNvPr>
          <p:cNvPicPr>
            <a:picLocks noChangeAspect="1"/>
          </p:cNvPicPr>
          <p:nvPr/>
        </p:nvPicPr>
        <p:blipFill>
          <a:blip r:embed="rId2"/>
          <a:stretch>
            <a:fillRect/>
          </a:stretch>
        </p:blipFill>
        <p:spPr>
          <a:xfrm>
            <a:off x="664369" y="2066720"/>
            <a:ext cx="171450" cy="171450"/>
          </a:xfrm>
          <a:prstGeom prst="rect">
            <a:avLst/>
          </a:prstGeom>
        </p:spPr>
      </p:pic>
      <p:sp>
        <p:nvSpPr>
          <p:cNvPr id="12" name="Text 8"/>
          <p:cNvSpPr/>
          <p:nvPr/>
        </p:nvSpPr>
        <p:spPr>
          <a:xfrm>
            <a:off x="1035844" y="2023858"/>
            <a:ext cx="685800" cy="257175"/>
          </a:xfrm>
          <a:prstGeom prst="rect">
            <a:avLst/>
          </a:prstGeom>
          <a:noFill/>
          <a:ln/>
        </p:spPr>
        <p:txBody>
          <a:bodyPr wrap="none" lIns="0" tIns="0" rIns="0" bIns="0" rtlCol="0" anchor="ctr">
            <a:spAutoFit/>
          </a:bodyPr>
          <a:lstStyle/>
          <a:p>
            <a:pPr indent="0" marL="0">
              <a:buNone/>
            </a:pPr>
            <a:r>
              <a:rPr lang="en-US" sz="1350" b="1" dirty="0">
                <a:solidFill>
                  <a:srgbClr val="8B4513"/>
                </a:solidFill>
                <a:latin typeface="Noto Sans" pitchFamily="34" charset="0"/>
                <a:ea typeface="Noto Sans" pitchFamily="34" charset="-122"/>
                <a:cs typeface="Noto Sans" pitchFamily="34" charset="-120"/>
              </a:rPr>
              <a:t>メリット</a:t>
            </a:r>
            <a:endParaRPr lang="en-US" sz="1350" dirty="0"/>
          </a:p>
        </p:txBody>
      </p:sp>
      <p:sp>
        <p:nvSpPr>
          <p:cNvPr id="13" name="Text 9"/>
          <p:cNvSpPr/>
          <p:nvPr/>
        </p:nvSpPr>
        <p:spPr>
          <a:xfrm>
            <a:off x="571500" y="2438195"/>
            <a:ext cx="3857625" cy="655746"/>
          </a:xfrm>
          <a:prstGeom prst="rect">
            <a:avLst/>
          </a:prstGeom>
          <a:noFill/>
          <a:ln/>
        </p:spPr>
        <p:txBody>
          <a:bodyPr wrap="square" lIns="552831" tIns="0" rIns="0" bIns="0" rtlCol="0" anchor="ctr">
            <a:spAutoFit/>
          </a:bodyPr>
          <a:lstStyle/>
          <a:p>
            <a:pPr indent="0" marL="0">
              <a:buNone/>
            </a:pPr>
            <a:r>
              <a:rPr lang="en-US" sz="942" dirty="0">
                <a:solidFill>
                  <a:srgbClr val="2F4F4F"/>
                </a:solidFill>
                <a:latin typeface="Noto Sans" pitchFamily="34" charset="0"/>
                <a:ea typeface="Noto Sans" pitchFamily="34" charset="-122"/>
                <a:cs typeface="Noto Sans" pitchFamily="34" charset="-120"/>
              </a:rPr>
              <a:t> 演奏できる曲の幅が大幅に広がります。より広い音域をカバーできるため、複雑な楽曲や幅広いジャンルの音楽に対応可能です。 </a:t>
            </a:r>
            <a:endParaRPr lang="en-US" sz="942" dirty="0"/>
          </a:p>
        </p:txBody>
      </p:sp>
      <p:sp>
        <p:nvSpPr>
          <p:cNvPr id="14" name="Shape 10"/>
          <p:cNvSpPr/>
          <p:nvPr/>
        </p:nvSpPr>
        <p:spPr>
          <a:xfrm>
            <a:off x="571500" y="3308254"/>
            <a:ext cx="357188" cy="357188"/>
          </a:xfrm>
          <a:prstGeom prst="rect">
            <a:avLst/>
          </a:prstGeom>
          <a:solidFill>
            <a:srgbClr val="CD853F"/>
          </a:solidFill>
          <a:ln/>
        </p:spPr>
      </p:sp>
      <p:pic>
        <p:nvPicPr>
          <p:cNvPr id="15" name="Image 2" descr="preencoded.png">    </p:cNvPr>
          <p:cNvPicPr>
            <a:picLocks noChangeAspect="1"/>
          </p:cNvPicPr>
          <p:nvPr/>
        </p:nvPicPr>
        <p:blipFill>
          <a:blip r:embed="rId3"/>
          <a:stretch>
            <a:fillRect/>
          </a:stretch>
        </p:blipFill>
        <p:spPr>
          <a:xfrm>
            <a:off x="664369" y="3401123"/>
            <a:ext cx="171450" cy="171450"/>
          </a:xfrm>
          <a:prstGeom prst="rect">
            <a:avLst/>
          </a:prstGeom>
        </p:spPr>
      </p:pic>
      <p:sp>
        <p:nvSpPr>
          <p:cNvPr id="16" name="Text 11"/>
          <p:cNvSpPr/>
          <p:nvPr/>
        </p:nvSpPr>
        <p:spPr>
          <a:xfrm>
            <a:off x="1035844" y="3358260"/>
            <a:ext cx="857250" cy="257175"/>
          </a:xfrm>
          <a:prstGeom prst="rect">
            <a:avLst/>
          </a:prstGeom>
          <a:noFill/>
          <a:ln/>
        </p:spPr>
        <p:txBody>
          <a:bodyPr wrap="none" lIns="0" tIns="0" rIns="0" bIns="0" rtlCol="0" anchor="ctr">
            <a:spAutoFit/>
          </a:bodyPr>
          <a:lstStyle/>
          <a:p>
            <a:pPr indent="0" marL="0">
              <a:buNone/>
            </a:pPr>
            <a:r>
              <a:rPr lang="en-US" sz="1350" b="1" dirty="0">
                <a:solidFill>
                  <a:srgbClr val="8B4513"/>
                </a:solidFill>
                <a:latin typeface="Noto Sans" pitchFamily="34" charset="0"/>
                <a:ea typeface="Noto Sans" pitchFamily="34" charset="-122"/>
                <a:cs typeface="Noto Sans" pitchFamily="34" charset="-120"/>
              </a:rPr>
              <a:t>デメリット</a:t>
            </a:r>
            <a:endParaRPr lang="en-US" sz="1350" dirty="0"/>
          </a:p>
        </p:txBody>
      </p:sp>
      <p:sp>
        <p:nvSpPr>
          <p:cNvPr id="17" name="Text 12"/>
          <p:cNvSpPr/>
          <p:nvPr/>
        </p:nvSpPr>
        <p:spPr>
          <a:xfrm>
            <a:off x="571500" y="3772598"/>
            <a:ext cx="3857625" cy="655746"/>
          </a:xfrm>
          <a:prstGeom prst="rect">
            <a:avLst/>
          </a:prstGeom>
          <a:noFill/>
          <a:ln/>
        </p:spPr>
        <p:txBody>
          <a:bodyPr wrap="square" lIns="552831" tIns="0" rIns="0" bIns="0" rtlCol="0" anchor="ctr">
            <a:spAutoFit/>
          </a:bodyPr>
          <a:lstStyle/>
          <a:p>
            <a:pPr indent="0" marL="0">
              <a:buNone/>
            </a:pPr>
            <a:r>
              <a:rPr lang="en-US" sz="942" dirty="0">
                <a:solidFill>
                  <a:srgbClr val="2F4F4F"/>
                </a:solidFill>
                <a:latin typeface="Noto Sans" pitchFamily="34" charset="0"/>
                <a:ea typeface="Noto Sans" pitchFamily="34" charset="-122"/>
                <a:cs typeface="Noto Sans" pitchFamily="34" charset="-120"/>
              </a:rPr>
              <a:t> 穴の数が増えるため、普通のシングルオカリナに比べると習得に時間がかかります。指使いも複雑になり、練習が必要です。 </a:t>
            </a:r>
            <a:endParaRPr lang="en-US" sz="942" dirty="0"/>
          </a:p>
        </p:txBody>
      </p:sp>
      <p:pic>
        <p:nvPicPr>
          <p:cNvPr id="18" name="Image 3" descr="preencoded.png">    </p:cNvPr>
          <p:cNvPicPr>
            <a:picLocks noChangeAspect="1"/>
          </p:cNvPicPr>
          <p:nvPr/>
        </p:nvPicPr>
        <p:blipFill>
          <a:blip r:embed="rId4"/>
          <a:stretch>
            <a:fillRect/>
          </a:stretch>
        </p:blipFill>
        <p:spPr>
          <a:xfrm>
            <a:off x="4857750" y="785813"/>
            <a:ext cx="3571875" cy="3571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p:nvPr/>
        </p:nvSpPr>
        <p:spPr>
          <a:xfrm>
            <a:off x="571500" y="428625"/>
            <a:ext cx="8001000" cy="385763"/>
          </a:xfrm>
          <a:prstGeom prst="rect">
            <a:avLst/>
          </a:prstGeom>
          <a:noFill/>
          <a:ln/>
        </p:spPr>
        <p:txBody>
          <a:bodyPr wrap="none" lIns="0" tIns="0" rIns="0" bIns="0" rtlCol="0" anchor="ctr">
            <a:spAutoFit/>
          </a:bodyPr>
          <a:lstStyle/>
          <a:p>
            <a:pPr algn="ctr" indent="0" marL="0">
              <a:buNone/>
            </a:pPr>
            <a:r>
              <a:rPr lang="en-US" sz="2025" b="1" dirty="0">
                <a:solidFill>
                  <a:srgbClr val="8B4513"/>
                </a:solidFill>
                <a:latin typeface="Noto Sans JP" pitchFamily="34" charset="0"/>
                <a:ea typeface="Noto Sans JP" pitchFamily="34" charset="-122"/>
                <a:cs typeface="Noto Sans JP" pitchFamily="34" charset="-120"/>
              </a:rPr>
              <a:t>オカリナの調律：基礎知識</a:t>
            </a:r>
            <a:endParaRPr lang="en-US" sz="2025" dirty="0"/>
          </a:p>
        </p:txBody>
      </p:sp>
      <p:sp>
        <p:nvSpPr>
          <p:cNvPr id="4" name="Shape 1"/>
          <p:cNvSpPr/>
          <p:nvPr/>
        </p:nvSpPr>
        <p:spPr>
          <a:xfrm>
            <a:off x="571500" y="1175147"/>
            <a:ext cx="3786188" cy="1448702"/>
          </a:xfrm>
          <a:prstGeom prst="rect">
            <a:avLst/>
          </a:prstGeom>
          <a:solidFill>
            <a:srgbClr val="D2A76C"/>
          </a:solidFill>
          <a:ln/>
        </p:spPr>
      </p:sp>
      <p:sp>
        <p:nvSpPr>
          <p:cNvPr id="5" name="Text 2"/>
          <p:cNvSpPr/>
          <p:nvPr/>
        </p:nvSpPr>
        <p:spPr>
          <a:xfrm>
            <a:off x="785813" y="1389459"/>
            <a:ext cx="3357563" cy="235744"/>
          </a:xfrm>
          <a:prstGeom prst="rect">
            <a:avLst/>
          </a:prstGeom>
          <a:noFill/>
          <a:ln/>
        </p:spPr>
        <p:txBody>
          <a:bodyPr wrap="none" lIns="0" tIns="0" rIns="0" bIns="0" rtlCol="0" anchor="ctr">
            <a:spAutoFit/>
          </a:bodyPr>
          <a:lstStyle/>
          <a:p>
            <a:pPr indent="0" marL="0">
              <a:buNone/>
            </a:pPr>
            <a:r>
              <a:rPr lang="en-US" sz="1238" b="1" dirty="0">
                <a:solidFill>
                  <a:srgbClr val="F5F5DC"/>
                </a:solidFill>
                <a:latin typeface="Noto Sans" pitchFamily="34" charset="0"/>
                <a:ea typeface="Noto Sans" pitchFamily="34" charset="-122"/>
                <a:cs typeface="Noto Sans" pitchFamily="34" charset="-120"/>
              </a:rPr>
              <a:t>「ド」の定義</a:t>
            </a:r>
            <a:endParaRPr lang="en-US" sz="1238" dirty="0"/>
          </a:p>
        </p:txBody>
      </p:sp>
      <p:sp>
        <p:nvSpPr>
          <p:cNvPr id="6" name="Text 3"/>
          <p:cNvSpPr/>
          <p:nvPr/>
        </p:nvSpPr>
        <p:spPr>
          <a:xfrm>
            <a:off x="785813" y="1746647"/>
            <a:ext cx="900113" cy="187523"/>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JP" pitchFamily="34" charset="0"/>
                <a:ea typeface="Noto Sans JP" pitchFamily="34" charset="-122"/>
                <a:cs typeface="Noto Sans JP" pitchFamily="34" charset="-120"/>
              </a:rPr>
              <a:t> オカリナでは、</a:t>
            </a:r>
            <a:endParaRPr lang="en-US" sz="942" dirty="0"/>
          </a:p>
        </p:txBody>
      </p:sp>
      <p:sp>
        <p:nvSpPr>
          <p:cNvPr id="7" name="Text 4"/>
          <p:cNvSpPr/>
          <p:nvPr/>
        </p:nvSpPr>
        <p:spPr>
          <a:xfrm>
            <a:off x="1685925" y="1746647"/>
            <a:ext cx="1807369" cy="187523"/>
          </a:xfrm>
          <a:prstGeom prst="rect">
            <a:avLst/>
          </a:prstGeom>
          <a:noFill/>
          <a:ln/>
        </p:spPr>
        <p:txBody>
          <a:bodyPr wrap="none" lIns="0" tIns="0" rIns="0" bIns="0" rtlCol="0" anchor="ctr">
            <a:spAutoFit/>
          </a:bodyPr>
          <a:lstStyle/>
          <a:p>
            <a:pPr indent="0" marL="0">
              <a:buNone/>
            </a:pPr>
            <a:r>
              <a:rPr lang="en-US" sz="942" b="1" dirty="0">
                <a:solidFill>
                  <a:srgbClr val="F5F5DC"/>
                </a:solidFill>
                <a:latin typeface="Noto Sans JP" pitchFamily="34" charset="0"/>
                <a:ea typeface="Noto Sans JP" pitchFamily="34" charset="-122"/>
                <a:cs typeface="Noto Sans JP" pitchFamily="34" charset="-120"/>
              </a:rPr>
              <a:t>10個の穴をすべてふさいだとき</a:t>
            </a:r>
            <a:endParaRPr lang="en-US" sz="942" dirty="0"/>
          </a:p>
        </p:txBody>
      </p:sp>
      <p:sp>
        <p:nvSpPr>
          <p:cNvPr id="8" name="Text 5"/>
          <p:cNvSpPr/>
          <p:nvPr/>
        </p:nvSpPr>
        <p:spPr>
          <a:xfrm>
            <a:off x="3493294" y="1746647"/>
            <a:ext cx="642938" cy="187523"/>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JP" pitchFamily="34" charset="0"/>
                <a:ea typeface="Noto Sans JP" pitchFamily="34" charset="-122"/>
                <a:cs typeface="Noto Sans JP" pitchFamily="34" charset="-120"/>
              </a:rPr>
              <a:t>に出る音を</a:t>
            </a:r>
            <a:endParaRPr lang="en-US" sz="942" dirty="0"/>
          </a:p>
        </p:txBody>
      </p:sp>
      <p:sp>
        <p:nvSpPr>
          <p:cNvPr id="9" name="Text 6"/>
          <p:cNvSpPr/>
          <p:nvPr/>
        </p:nvSpPr>
        <p:spPr>
          <a:xfrm>
            <a:off x="785813" y="1972373"/>
            <a:ext cx="3071813" cy="187523"/>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JP" pitchFamily="34" charset="0"/>
                <a:ea typeface="Noto Sans JP" pitchFamily="34" charset="-122"/>
                <a:cs typeface="Noto Sans JP" pitchFamily="34" charset="-120"/>
              </a:rPr>
              <a:t>「ド」と呼びます。これは「ドレミファソラシド」の</a:t>
            </a:r>
            <a:endParaRPr lang="en-US" sz="942" dirty="0"/>
          </a:p>
        </p:txBody>
      </p:sp>
      <p:sp>
        <p:nvSpPr>
          <p:cNvPr id="10" name="Text 7"/>
          <p:cNvSpPr/>
          <p:nvPr/>
        </p:nvSpPr>
        <p:spPr>
          <a:xfrm>
            <a:off x="785813" y="2198098"/>
            <a:ext cx="759023" cy="187523"/>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JP" pitchFamily="34" charset="0"/>
                <a:ea typeface="Noto Sans JP" pitchFamily="34" charset="-122"/>
                <a:cs typeface="Noto Sans JP" pitchFamily="34" charset="-120"/>
              </a:rPr>
              <a:t>「ド」です。 </a:t>
            </a:r>
            <a:endParaRPr lang="en-US" sz="942" dirty="0"/>
          </a:p>
        </p:txBody>
      </p:sp>
      <p:sp>
        <p:nvSpPr>
          <p:cNvPr id="11" name="Text 8"/>
          <p:cNvSpPr/>
          <p:nvPr/>
        </p:nvSpPr>
        <p:spPr>
          <a:xfrm>
            <a:off x="571500" y="2802443"/>
            <a:ext cx="3786188"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この基本的な「ド」の音を基準として、オカリナの調律が決まります。指使いは同じでも、楽器によって実際に出る音の高さが異なることがあります。 </a:t>
            </a:r>
            <a:endParaRPr lang="en-US" sz="942" dirty="0"/>
          </a:p>
        </p:txBody>
      </p:sp>
      <p:sp>
        <p:nvSpPr>
          <p:cNvPr id="12" name="Text 9"/>
          <p:cNvSpPr/>
          <p:nvPr/>
        </p:nvSpPr>
        <p:spPr>
          <a:xfrm>
            <a:off x="571500" y="3675376"/>
            <a:ext cx="3786188" cy="462893"/>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オカリナの世界では、この「ド」がピアノのどの音に対応するかによって、楽器の種類が分類されています。 </a:t>
            </a:r>
            <a:endParaRPr lang="en-US" sz="942" dirty="0"/>
          </a:p>
        </p:txBody>
      </p:sp>
      <p:sp>
        <p:nvSpPr>
          <p:cNvPr id="13" name="Text 10"/>
          <p:cNvSpPr/>
          <p:nvPr/>
        </p:nvSpPr>
        <p:spPr>
          <a:xfrm>
            <a:off x="4786313" y="1100138"/>
            <a:ext cx="3786188" cy="214313"/>
          </a:xfrm>
          <a:prstGeom prst="rect">
            <a:avLst/>
          </a:prstGeom>
          <a:noFill/>
          <a:ln/>
        </p:spPr>
        <p:txBody>
          <a:bodyPr wrap="none" lIns="0" tIns="0" rIns="0" bIns="0" rtlCol="0" anchor="ctr">
            <a:spAutoFit/>
          </a:bodyPr>
          <a:lstStyle/>
          <a:p>
            <a:pPr indent="0" marL="0">
              <a:buNone/>
            </a:pPr>
            <a:r>
              <a:rPr lang="en-US" sz="1046" b="1" dirty="0">
                <a:solidFill>
                  <a:srgbClr val="8B4513"/>
                </a:solidFill>
                <a:latin typeface="Noto Sans JP" pitchFamily="34" charset="0"/>
                <a:ea typeface="Noto Sans JP" pitchFamily="34" charset="-122"/>
                <a:cs typeface="Noto Sans JP" pitchFamily="34" charset="-120"/>
              </a:rPr>
              <a:t>C管（シー・かん）とは？</a:t>
            </a:r>
            <a:endParaRPr lang="en-US" sz="1046" dirty="0"/>
          </a:p>
        </p:txBody>
      </p:sp>
      <p:sp>
        <p:nvSpPr>
          <p:cNvPr id="14" name="Text 11"/>
          <p:cNvSpPr/>
          <p:nvPr/>
        </p:nvSpPr>
        <p:spPr>
          <a:xfrm>
            <a:off x="4786313" y="1443038"/>
            <a:ext cx="1414463"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オカリナの「ドレミ」が</a:t>
            </a:r>
            <a:endParaRPr lang="en-US" sz="942" dirty="0"/>
          </a:p>
        </p:txBody>
      </p:sp>
      <p:sp>
        <p:nvSpPr>
          <p:cNvPr id="15" name="Text 12"/>
          <p:cNvSpPr/>
          <p:nvPr/>
        </p:nvSpPr>
        <p:spPr>
          <a:xfrm>
            <a:off x="6200775" y="1443038"/>
            <a:ext cx="1146572" cy="187523"/>
          </a:xfrm>
          <a:prstGeom prst="rect">
            <a:avLst/>
          </a:prstGeom>
          <a:noFill/>
          <a:ln/>
        </p:spPr>
        <p:txBody>
          <a:bodyPr wrap="none" lIns="0" tIns="0" rIns="0" bIns="0" rtlCol="0" anchor="ctr">
            <a:spAutoFit/>
          </a:bodyPr>
          <a:lstStyle/>
          <a:p>
            <a:pPr indent="0" marL="0">
              <a:buNone/>
            </a:pPr>
            <a:r>
              <a:rPr lang="en-US" sz="942" b="1" dirty="0">
                <a:solidFill>
                  <a:srgbClr val="CD853F"/>
                </a:solidFill>
                <a:latin typeface="Noto Sans JP" pitchFamily="34" charset="0"/>
                <a:ea typeface="Noto Sans JP" pitchFamily="34" charset="-122"/>
                <a:cs typeface="Noto Sans JP" pitchFamily="34" charset="-120"/>
              </a:rPr>
              <a:t>ピアノと同じドレミ</a:t>
            </a:r>
            <a:endParaRPr lang="en-US" sz="942" dirty="0"/>
          </a:p>
        </p:txBody>
      </p:sp>
      <p:sp>
        <p:nvSpPr>
          <p:cNvPr id="16" name="Text 13"/>
          <p:cNvSpPr/>
          <p:nvPr/>
        </p:nvSpPr>
        <p:spPr>
          <a:xfrm>
            <a:off x="7347347" y="1443038"/>
            <a:ext cx="898327"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である楽器を、</a:t>
            </a:r>
            <a:endParaRPr lang="en-US" sz="942" dirty="0"/>
          </a:p>
        </p:txBody>
      </p:sp>
      <p:sp>
        <p:nvSpPr>
          <p:cNvPr id="17" name="Text 14"/>
          <p:cNvSpPr/>
          <p:nvPr/>
        </p:nvSpPr>
        <p:spPr>
          <a:xfrm>
            <a:off x="4786313" y="1443038"/>
            <a:ext cx="3671888" cy="418970"/>
          </a:xfrm>
          <a:prstGeom prst="rect">
            <a:avLst/>
          </a:prstGeom>
          <a:noFill/>
          <a:ln/>
        </p:spPr>
        <p:txBody>
          <a:bodyPr wrap="square" lIns="0" tIns="0" rIns="0" bIns="0" rtlCol="0" anchor="ctr">
            <a:spAutoFit/>
          </a:bodyPr>
          <a:lstStyle/>
          <a:p>
            <a:pPr indent="0" marL="0">
              <a:buNone/>
            </a:pPr>
            <a:r>
              <a:rPr lang="en-US" sz="942" b="1" dirty="0">
                <a:solidFill>
                  <a:srgbClr val="2F4F4F"/>
                </a:solidFill>
                <a:latin typeface="Noto Sans JP" pitchFamily="34" charset="0"/>
                <a:ea typeface="Noto Sans JP" pitchFamily="34" charset="-122"/>
                <a:cs typeface="Noto Sans JP" pitchFamily="34" charset="-120"/>
              </a:rPr>
              <a:t>C管（シー・かん）</a:t>
            </a:r>
            <a:endParaRPr lang="en-US" sz="942" dirty="0"/>
          </a:p>
        </p:txBody>
      </p:sp>
      <p:sp>
        <p:nvSpPr>
          <p:cNvPr id="18" name="Text 15"/>
          <p:cNvSpPr/>
          <p:nvPr/>
        </p:nvSpPr>
        <p:spPr>
          <a:xfrm>
            <a:off x="5686425" y="1674484"/>
            <a:ext cx="1144786"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の楽器と呼びます。 </a:t>
            </a:r>
            <a:endParaRPr lang="en-US" sz="942" dirty="0"/>
          </a:p>
        </p:txBody>
      </p:sp>
      <p:sp>
        <p:nvSpPr>
          <p:cNvPr id="19" name="Text 16"/>
          <p:cNvSpPr/>
          <p:nvPr/>
        </p:nvSpPr>
        <p:spPr>
          <a:xfrm>
            <a:off x="4786313" y="2063093"/>
            <a:ext cx="3786188"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C管は最も標準的な調律で、初心者が最初に手にするオカリナの多くがこのC管です。ピアノや他の楽器と一緒に演奏する際にも、音程を合わせやすいという利点があります。 </a:t>
            </a:r>
            <a:endParaRPr lang="en-US" sz="942" dirty="0"/>
          </a:p>
        </p:txBody>
      </p:sp>
      <p:sp>
        <p:nvSpPr>
          <p:cNvPr id="20" name="Shape 17"/>
          <p:cNvSpPr/>
          <p:nvPr/>
        </p:nvSpPr>
        <p:spPr>
          <a:xfrm>
            <a:off x="4786313" y="3078900"/>
            <a:ext cx="3786188" cy="1312971"/>
          </a:xfrm>
          <a:prstGeom prst="rect">
            <a:avLst/>
          </a:prstGeom>
          <a:solidFill>
            <a:srgbClr val="4682B4"/>
          </a:solidFill>
          <a:ln/>
        </p:spPr>
      </p:sp>
      <p:sp>
        <p:nvSpPr>
          <p:cNvPr id="21" name="Text 18"/>
          <p:cNvSpPr/>
          <p:nvPr/>
        </p:nvSpPr>
        <p:spPr>
          <a:xfrm>
            <a:off x="4964906" y="3257494"/>
            <a:ext cx="3429000" cy="214313"/>
          </a:xfrm>
          <a:prstGeom prst="rect">
            <a:avLst/>
          </a:prstGeom>
          <a:noFill/>
          <a:ln/>
        </p:spPr>
        <p:txBody>
          <a:bodyPr wrap="none" lIns="0" tIns="0" rIns="0" bIns="0" rtlCol="0" anchor="ctr">
            <a:spAutoFit/>
          </a:bodyPr>
          <a:lstStyle/>
          <a:p>
            <a:pPr indent="0" marL="0">
              <a:buNone/>
            </a:pPr>
            <a:r>
              <a:rPr lang="en-US" sz="1046" b="1" dirty="0">
                <a:solidFill>
                  <a:srgbClr val="F5F5DC"/>
                </a:solidFill>
                <a:latin typeface="Noto Sans" pitchFamily="34" charset="0"/>
                <a:ea typeface="Noto Sans" pitchFamily="34" charset="-122"/>
                <a:cs typeface="Noto Sans" pitchFamily="34" charset="-120"/>
              </a:rPr>
              <a:t>ポイント</a:t>
            </a:r>
            <a:endParaRPr lang="en-US" sz="1046" dirty="0"/>
          </a:p>
        </p:txBody>
      </p:sp>
      <p:sp>
        <p:nvSpPr>
          <p:cNvPr id="22" name="Text 19"/>
          <p:cNvSpPr/>
          <p:nvPr/>
        </p:nvSpPr>
        <p:spPr>
          <a:xfrm>
            <a:off x="4964906" y="3557532"/>
            <a:ext cx="3429000" cy="655746"/>
          </a:xfrm>
          <a:prstGeom prst="rect">
            <a:avLst/>
          </a:prstGeom>
          <a:noFill/>
          <a:ln/>
        </p:spPr>
        <p:txBody>
          <a:bodyPr wrap="squar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 C管のオカリナで「ドレミファソラシド」と吹くと、ピアノの「ドレミファソラシド」と同じ音が鳴ります。これが調律の基本です。 </a:t>
            </a:r>
            <a:endParaRPr lang="en-US" sz="942"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953534"/>
          </a:xfrm>
          <a:prstGeom prst="rect">
            <a:avLst/>
          </a:prstGeom>
        </p:spPr>
      </p:pic>
      <p:sp>
        <p:nvSpPr>
          <p:cNvPr id="3" name="Text 0"/>
          <p:cNvSpPr/>
          <p:nvPr/>
        </p:nvSpPr>
        <p:spPr>
          <a:xfrm>
            <a:off x="571500" y="428625"/>
            <a:ext cx="8001000" cy="385763"/>
          </a:xfrm>
          <a:prstGeom prst="rect">
            <a:avLst/>
          </a:prstGeom>
          <a:noFill/>
          <a:ln/>
        </p:spPr>
        <p:txBody>
          <a:bodyPr wrap="none" lIns="0" tIns="0" rIns="0" bIns="0" rtlCol="0" anchor="ctr">
            <a:spAutoFit/>
          </a:bodyPr>
          <a:lstStyle/>
          <a:p>
            <a:pPr algn="ctr" indent="0" marL="0">
              <a:buNone/>
            </a:pPr>
            <a:r>
              <a:rPr lang="en-US" sz="2025" b="1" dirty="0">
                <a:solidFill>
                  <a:srgbClr val="8B4513"/>
                </a:solidFill>
                <a:latin typeface="Noto Sans JP" pitchFamily="34" charset="0"/>
                <a:ea typeface="Noto Sans JP" pitchFamily="34" charset="-122"/>
                <a:cs typeface="Noto Sans JP" pitchFamily="34" charset="-120"/>
              </a:rPr>
              <a:t>異なる調のオカリナ</a:t>
            </a:r>
            <a:endParaRPr lang="en-US" sz="2025" dirty="0"/>
          </a:p>
        </p:txBody>
      </p:sp>
      <p:sp>
        <p:nvSpPr>
          <p:cNvPr id="4" name="Text 1"/>
          <p:cNvSpPr/>
          <p:nvPr/>
        </p:nvSpPr>
        <p:spPr>
          <a:xfrm>
            <a:off x="2401193" y="1121569"/>
            <a:ext cx="4341614" cy="187523"/>
          </a:xfrm>
          <a:prstGeom prst="rect">
            <a:avLst/>
          </a:prstGeom>
          <a:noFill/>
          <a:ln/>
        </p:spPr>
        <p:txBody>
          <a:bodyPr wrap="none" lIns="0" tIns="0" rIns="0" bIns="0" rtlCol="0" anchor="ctr">
            <a:spAutoFit/>
          </a:bodyPr>
          <a:lstStyle/>
          <a:p>
            <a:pPr algn="ctr" indent="0" marL="0">
              <a:buNone/>
            </a:pPr>
            <a:r>
              <a:rPr lang="en-US" sz="942" dirty="0">
                <a:solidFill>
                  <a:srgbClr val="2F4F4F"/>
                </a:solidFill>
                <a:latin typeface="Noto Sans JP" pitchFamily="34" charset="0"/>
                <a:ea typeface="Noto Sans JP" pitchFamily="34" charset="-122"/>
                <a:cs typeface="Noto Sans JP" pitchFamily="34" charset="-120"/>
              </a:rPr>
              <a:t> 同じ指使いでも、楽器によって異なる音高が出るのがオカリナの特徴です。</a:t>
            </a:r>
            <a:endParaRPr lang="en-US" sz="942" dirty="0"/>
          </a:p>
        </p:txBody>
      </p:sp>
      <p:sp>
        <p:nvSpPr>
          <p:cNvPr id="5" name="Text 2"/>
          <p:cNvSpPr/>
          <p:nvPr/>
        </p:nvSpPr>
        <p:spPr>
          <a:xfrm>
            <a:off x="2877145" y="1353015"/>
            <a:ext cx="3389709" cy="187523"/>
          </a:xfrm>
          <a:prstGeom prst="rect">
            <a:avLst/>
          </a:prstGeom>
          <a:noFill/>
          <a:ln/>
        </p:spPr>
        <p:txBody>
          <a:bodyPr wrap="none" lIns="0" tIns="0" rIns="0" bIns="0" rtlCol="0" anchor="ctr">
            <a:spAutoFit/>
          </a:bodyPr>
          <a:lstStyle/>
          <a:p>
            <a:pPr algn="ctr" indent="0" marL="0">
              <a:buNone/>
            </a:pPr>
            <a:r>
              <a:rPr lang="en-US" sz="942" dirty="0">
                <a:solidFill>
                  <a:srgbClr val="2F4F4F"/>
                </a:solidFill>
                <a:latin typeface="Noto Sans JP" pitchFamily="34" charset="0"/>
                <a:ea typeface="Noto Sans JP" pitchFamily="34" charset="-122"/>
                <a:cs typeface="Noto Sans JP" pitchFamily="34" charset="-120"/>
              </a:rPr>
              <a:t> C管、F管、G管の3つの主要な調について理解しましょう。 </a:t>
            </a:r>
            <a:endParaRPr lang="en-US" sz="942" dirty="0"/>
          </a:p>
        </p:txBody>
      </p:sp>
      <p:sp>
        <p:nvSpPr>
          <p:cNvPr id="6" name="Shape 3"/>
          <p:cNvSpPr/>
          <p:nvPr/>
        </p:nvSpPr>
        <p:spPr>
          <a:xfrm>
            <a:off x="571500" y="1848780"/>
            <a:ext cx="2524116" cy="3676129"/>
          </a:xfrm>
          <a:prstGeom prst="rect">
            <a:avLst/>
          </a:prstGeom>
          <a:solidFill>
            <a:srgbClr val="F0F0F0"/>
          </a:solidFill>
          <a:ln w="496">
            <a:solidFill>
              <a:srgbClr val="4682B4"/>
            </a:solidFill>
            <a:prstDash val="solid"/>
          </a:ln>
        </p:spPr>
      </p:sp>
      <p:sp>
        <p:nvSpPr>
          <p:cNvPr id="7" name="Text 4"/>
          <p:cNvSpPr/>
          <p:nvPr/>
        </p:nvSpPr>
        <p:spPr>
          <a:xfrm>
            <a:off x="785813" y="2063093"/>
            <a:ext cx="2095491" cy="300038"/>
          </a:xfrm>
          <a:prstGeom prst="rect">
            <a:avLst/>
          </a:prstGeom>
          <a:noFill/>
          <a:ln/>
        </p:spPr>
        <p:txBody>
          <a:bodyPr wrap="none" lIns="0" tIns="0" rIns="0" bIns="0" rtlCol="0" anchor="ctr">
            <a:spAutoFit/>
          </a:bodyPr>
          <a:lstStyle/>
          <a:p>
            <a:pPr algn="ctr" indent="0" marL="0">
              <a:buNone/>
            </a:pPr>
            <a:r>
              <a:rPr lang="en-US" sz="1575" b="1" dirty="0">
                <a:solidFill>
                  <a:srgbClr val="4682B4"/>
                </a:solidFill>
                <a:latin typeface="Noto Sans JP" pitchFamily="34" charset="0"/>
                <a:ea typeface="Noto Sans JP" pitchFamily="34" charset="-122"/>
                <a:cs typeface="Noto Sans JP" pitchFamily="34" charset="-120"/>
              </a:rPr>
              <a:t>C管（シー・カン）</a:t>
            </a:r>
            <a:endParaRPr lang="en-US" sz="1575" dirty="0"/>
          </a:p>
        </p:txBody>
      </p:sp>
      <p:sp>
        <p:nvSpPr>
          <p:cNvPr id="8" name="Text 5"/>
          <p:cNvSpPr/>
          <p:nvPr/>
        </p:nvSpPr>
        <p:spPr>
          <a:xfrm>
            <a:off x="785813" y="2506005"/>
            <a:ext cx="2095491" cy="777218"/>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10個の穴をふさいだときに出る「ド」が、ピアノのドレミと同じ音高になる楽器です。最も標準的な調で、初心者にも扱いやすいのが特徴です。 </a:t>
            </a:r>
            <a:endParaRPr lang="en-US" sz="837" dirty="0"/>
          </a:p>
        </p:txBody>
      </p:sp>
      <p:sp>
        <p:nvSpPr>
          <p:cNvPr id="9" name="Shape 6"/>
          <p:cNvSpPr/>
          <p:nvPr/>
        </p:nvSpPr>
        <p:spPr>
          <a:xfrm>
            <a:off x="785813" y="3426098"/>
            <a:ext cx="2095491" cy="657225"/>
          </a:xfrm>
          <a:prstGeom prst="rect">
            <a:avLst/>
          </a:prstGeom>
          <a:solidFill>
            <a:srgbClr val="2F4F4F"/>
          </a:solidFill>
          <a:ln/>
        </p:spPr>
      </p:sp>
      <p:sp>
        <p:nvSpPr>
          <p:cNvPr id="10" name="Text 7"/>
          <p:cNvSpPr/>
          <p:nvPr/>
        </p:nvSpPr>
        <p:spPr>
          <a:xfrm>
            <a:off x="892969" y="3533254"/>
            <a:ext cx="1881178" cy="192881"/>
          </a:xfrm>
          <a:prstGeom prst="rect">
            <a:avLst/>
          </a:prstGeom>
          <a:noFill/>
          <a:ln/>
        </p:spPr>
        <p:txBody>
          <a:bodyPr wrap="none" lIns="0" tIns="0" rIns="0" bIns="0" rtlCol="0" anchor="ctr">
            <a:spAutoFit/>
          </a:bodyPr>
          <a:lstStyle/>
          <a:p>
            <a:pPr algn="ctr" indent="0" marL="0">
              <a:buNone/>
            </a:pPr>
            <a:r>
              <a:rPr lang="en-US" sz="785" b="1" dirty="0">
                <a:solidFill>
                  <a:srgbClr val="F5F5DC"/>
                </a:solidFill>
                <a:latin typeface="Noto Sans" pitchFamily="34" charset="0"/>
                <a:ea typeface="Noto Sans" pitchFamily="34" charset="-122"/>
                <a:cs typeface="Noto Sans" pitchFamily="34" charset="-120"/>
              </a:rPr>
              <a:t>演奏時の音階</a:t>
            </a:r>
            <a:endParaRPr lang="en-US" sz="785" dirty="0"/>
          </a:p>
        </p:txBody>
      </p:sp>
      <p:sp>
        <p:nvSpPr>
          <p:cNvPr id="11" name="Text 8"/>
          <p:cNvSpPr/>
          <p:nvPr/>
        </p:nvSpPr>
        <p:spPr>
          <a:xfrm>
            <a:off x="892969" y="3783285"/>
            <a:ext cx="1881178" cy="192881"/>
          </a:xfrm>
          <a:prstGeom prst="rect">
            <a:avLst/>
          </a:prstGeom>
          <a:noFill/>
          <a:ln/>
        </p:spPr>
        <p:txBody>
          <a:bodyPr wrap="none" lIns="0" tIns="0" rIns="0" bIns="0" rtlCol="0" anchor="ctr">
            <a:spAutoFit/>
          </a:bodyPr>
          <a:lstStyle/>
          <a:p>
            <a:pPr algn="ctr" indent="0" marL="0">
              <a:buNone/>
            </a:pPr>
            <a:r>
              <a:rPr lang="en-US" sz="785" dirty="0">
                <a:solidFill>
                  <a:srgbClr val="F5F5DC"/>
                </a:solidFill>
                <a:latin typeface="Noto Sans" pitchFamily="34" charset="0"/>
                <a:ea typeface="Noto Sans" pitchFamily="34" charset="-122"/>
                <a:cs typeface="Noto Sans" pitchFamily="34" charset="-120"/>
              </a:rPr>
              <a:t>ド レ ミ ファ ソ ラ シ ド</a:t>
            </a:r>
            <a:endParaRPr lang="en-US" sz="785" dirty="0"/>
          </a:p>
        </p:txBody>
      </p:sp>
      <p:sp>
        <p:nvSpPr>
          <p:cNvPr id="12" name="Shape 9"/>
          <p:cNvSpPr/>
          <p:nvPr/>
        </p:nvSpPr>
        <p:spPr>
          <a:xfrm>
            <a:off x="785813" y="4190479"/>
            <a:ext cx="2095491" cy="657225"/>
          </a:xfrm>
          <a:prstGeom prst="rect">
            <a:avLst/>
          </a:prstGeom>
          <a:solidFill>
            <a:srgbClr val="2F4F4F"/>
          </a:solidFill>
          <a:ln/>
        </p:spPr>
      </p:sp>
      <p:sp>
        <p:nvSpPr>
          <p:cNvPr id="13" name="Text 10"/>
          <p:cNvSpPr/>
          <p:nvPr/>
        </p:nvSpPr>
        <p:spPr>
          <a:xfrm>
            <a:off x="892969" y="4297635"/>
            <a:ext cx="1881178" cy="192881"/>
          </a:xfrm>
          <a:prstGeom prst="rect">
            <a:avLst/>
          </a:prstGeom>
          <a:noFill/>
          <a:ln/>
        </p:spPr>
        <p:txBody>
          <a:bodyPr wrap="none" lIns="0" tIns="0" rIns="0" bIns="0" rtlCol="0" anchor="ctr">
            <a:spAutoFit/>
          </a:bodyPr>
          <a:lstStyle/>
          <a:p>
            <a:pPr algn="ctr" indent="0" marL="0">
              <a:buNone/>
            </a:pPr>
            <a:r>
              <a:rPr lang="en-US" sz="785" b="1" dirty="0">
                <a:solidFill>
                  <a:srgbClr val="F5F5DC"/>
                </a:solidFill>
                <a:latin typeface="Noto Sans" pitchFamily="34" charset="0"/>
                <a:ea typeface="Noto Sans" pitchFamily="34" charset="-122"/>
                <a:cs typeface="Noto Sans" pitchFamily="34" charset="-120"/>
              </a:rPr>
              <a:t>実際の音高</a:t>
            </a:r>
            <a:endParaRPr lang="en-US" sz="785" dirty="0"/>
          </a:p>
        </p:txBody>
      </p:sp>
      <p:sp>
        <p:nvSpPr>
          <p:cNvPr id="14" name="Text 11"/>
          <p:cNvSpPr/>
          <p:nvPr/>
        </p:nvSpPr>
        <p:spPr>
          <a:xfrm>
            <a:off x="892969" y="4547667"/>
            <a:ext cx="1881178" cy="192881"/>
          </a:xfrm>
          <a:prstGeom prst="rect">
            <a:avLst/>
          </a:prstGeom>
          <a:noFill/>
          <a:ln/>
        </p:spPr>
        <p:txBody>
          <a:bodyPr wrap="none" lIns="0" tIns="0" rIns="0" bIns="0" rtlCol="0" anchor="ctr">
            <a:spAutoFit/>
          </a:bodyPr>
          <a:lstStyle/>
          <a:p>
            <a:pPr algn="ctr" indent="0" marL="0">
              <a:buNone/>
            </a:pPr>
            <a:r>
              <a:rPr lang="en-US" sz="785" dirty="0">
                <a:solidFill>
                  <a:srgbClr val="F5F5DC"/>
                </a:solidFill>
                <a:latin typeface="Noto Sans" pitchFamily="34" charset="0"/>
                <a:ea typeface="Noto Sans" pitchFamily="34" charset="-122"/>
                <a:cs typeface="Noto Sans" pitchFamily="34" charset="-120"/>
              </a:rPr>
              <a:t>ド レ ミ ファ ソ ラ シ ド</a:t>
            </a:r>
            <a:endParaRPr lang="en-US" sz="785" dirty="0"/>
          </a:p>
        </p:txBody>
      </p:sp>
      <p:sp>
        <p:nvSpPr>
          <p:cNvPr id="15" name="Text 12"/>
          <p:cNvSpPr/>
          <p:nvPr/>
        </p:nvSpPr>
        <p:spPr>
          <a:xfrm>
            <a:off x="785813" y="4954860"/>
            <a:ext cx="2095491" cy="320018"/>
          </a:xfrm>
          <a:prstGeom prst="rect">
            <a:avLst/>
          </a:prstGeom>
          <a:noFill/>
          <a:ln/>
        </p:spPr>
        <p:txBody>
          <a:bodyPr wrap="square" lIns="0" tIns="0" rIns="0" bIns="0" rtlCol="0" anchor="ctr">
            <a:spAutoFit/>
          </a:bodyPr>
          <a:lstStyle/>
          <a:p>
            <a:pPr indent="0" marL="0">
              <a:buNone/>
            </a:pPr>
            <a:r>
              <a:rPr lang="en-US" sz="732" i="1" dirty="0">
                <a:solidFill>
                  <a:srgbClr val="666666"/>
                </a:solidFill>
                <a:latin typeface="Noto Sans" pitchFamily="34" charset="0"/>
                <a:ea typeface="Noto Sans" pitchFamily="34" charset="-122"/>
                <a:cs typeface="Noto Sans" pitchFamily="34" charset="-120"/>
              </a:rPr>
              <a:t> ピアノと同じ音階で演奏できるため、他の楽器との合奏がしやすい調です。 </a:t>
            </a:r>
            <a:endParaRPr lang="en-US" sz="732" dirty="0"/>
          </a:p>
        </p:txBody>
      </p:sp>
      <p:sp>
        <p:nvSpPr>
          <p:cNvPr id="16" name="Shape 13"/>
          <p:cNvSpPr/>
          <p:nvPr/>
        </p:nvSpPr>
        <p:spPr>
          <a:xfrm>
            <a:off x="3309928" y="1848780"/>
            <a:ext cx="2524116" cy="3676129"/>
          </a:xfrm>
          <a:prstGeom prst="rect">
            <a:avLst/>
          </a:prstGeom>
          <a:solidFill>
            <a:srgbClr val="F0F0F0"/>
          </a:solidFill>
          <a:ln w="496">
            <a:solidFill>
              <a:srgbClr val="CD853F"/>
            </a:solidFill>
            <a:prstDash val="solid"/>
          </a:ln>
        </p:spPr>
      </p:sp>
      <p:sp>
        <p:nvSpPr>
          <p:cNvPr id="17" name="Text 14"/>
          <p:cNvSpPr/>
          <p:nvPr/>
        </p:nvSpPr>
        <p:spPr>
          <a:xfrm>
            <a:off x="3524241" y="2063093"/>
            <a:ext cx="2095491" cy="300038"/>
          </a:xfrm>
          <a:prstGeom prst="rect">
            <a:avLst/>
          </a:prstGeom>
          <a:noFill/>
          <a:ln/>
        </p:spPr>
        <p:txBody>
          <a:bodyPr wrap="none" lIns="0" tIns="0" rIns="0" bIns="0" rtlCol="0" anchor="ctr">
            <a:spAutoFit/>
          </a:bodyPr>
          <a:lstStyle/>
          <a:p>
            <a:pPr algn="ctr" indent="0" marL="0">
              <a:buNone/>
            </a:pPr>
            <a:r>
              <a:rPr lang="en-US" sz="1575" b="1" dirty="0">
                <a:solidFill>
                  <a:srgbClr val="CD853F"/>
                </a:solidFill>
                <a:latin typeface="Noto Sans JP" pitchFamily="34" charset="0"/>
                <a:ea typeface="Noto Sans JP" pitchFamily="34" charset="-122"/>
                <a:cs typeface="Noto Sans JP" pitchFamily="34" charset="-120"/>
              </a:rPr>
              <a:t>F管（エフ・カン）</a:t>
            </a:r>
            <a:endParaRPr lang="en-US" sz="1575" dirty="0"/>
          </a:p>
        </p:txBody>
      </p:sp>
      <p:sp>
        <p:nvSpPr>
          <p:cNvPr id="18" name="Text 15"/>
          <p:cNvSpPr/>
          <p:nvPr/>
        </p:nvSpPr>
        <p:spPr>
          <a:xfrm>
            <a:off x="3524241" y="2506005"/>
            <a:ext cx="2095491" cy="777218"/>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10個の穴をふさいだときに出る「ド」が、実際にはピアノのファの音高になる楽器です。C管より少し高めの音域を持ちます。 </a:t>
            </a:r>
            <a:endParaRPr lang="en-US" sz="837" dirty="0"/>
          </a:p>
        </p:txBody>
      </p:sp>
      <p:sp>
        <p:nvSpPr>
          <p:cNvPr id="19" name="Shape 16"/>
          <p:cNvSpPr/>
          <p:nvPr/>
        </p:nvSpPr>
        <p:spPr>
          <a:xfrm>
            <a:off x="3524241" y="3426098"/>
            <a:ext cx="2095491" cy="657225"/>
          </a:xfrm>
          <a:prstGeom prst="rect">
            <a:avLst/>
          </a:prstGeom>
          <a:solidFill>
            <a:srgbClr val="2F4F4F"/>
          </a:solidFill>
          <a:ln/>
        </p:spPr>
      </p:sp>
      <p:sp>
        <p:nvSpPr>
          <p:cNvPr id="20" name="Text 17"/>
          <p:cNvSpPr/>
          <p:nvPr/>
        </p:nvSpPr>
        <p:spPr>
          <a:xfrm>
            <a:off x="3631397" y="3533254"/>
            <a:ext cx="1881178" cy="192881"/>
          </a:xfrm>
          <a:prstGeom prst="rect">
            <a:avLst/>
          </a:prstGeom>
          <a:noFill/>
          <a:ln/>
        </p:spPr>
        <p:txBody>
          <a:bodyPr wrap="none" lIns="0" tIns="0" rIns="0" bIns="0" rtlCol="0" anchor="ctr">
            <a:spAutoFit/>
          </a:bodyPr>
          <a:lstStyle/>
          <a:p>
            <a:pPr algn="ctr" indent="0" marL="0">
              <a:buNone/>
            </a:pPr>
            <a:r>
              <a:rPr lang="en-US" sz="785" b="1" dirty="0">
                <a:solidFill>
                  <a:srgbClr val="F5F5DC"/>
                </a:solidFill>
                <a:latin typeface="Noto Sans" pitchFamily="34" charset="0"/>
                <a:ea typeface="Noto Sans" pitchFamily="34" charset="-122"/>
                <a:cs typeface="Noto Sans" pitchFamily="34" charset="-120"/>
              </a:rPr>
              <a:t>演奏時の音階</a:t>
            </a:r>
            <a:endParaRPr lang="en-US" sz="785" dirty="0"/>
          </a:p>
        </p:txBody>
      </p:sp>
      <p:sp>
        <p:nvSpPr>
          <p:cNvPr id="21" name="Text 18"/>
          <p:cNvSpPr/>
          <p:nvPr/>
        </p:nvSpPr>
        <p:spPr>
          <a:xfrm>
            <a:off x="3631397" y="3783285"/>
            <a:ext cx="1881178" cy="192881"/>
          </a:xfrm>
          <a:prstGeom prst="rect">
            <a:avLst/>
          </a:prstGeom>
          <a:noFill/>
          <a:ln/>
        </p:spPr>
        <p:txBody>
          <a:bodyPr wrap="none" lIns="0" tIns="0" rIns="0" bIns="0" rtlCol="0" anchor="ctr">
            <a:spAutoFit/>
          </a:bodyPr>
          <a:lstStyle/>
          <a:p>
            <a:pPr algn="ctr" indent="0" marL="0">
              <a:buNone/>
            </a:pPr>
            <a:r>
              <a:rPr lang="en-US" sz="785" dirty="0">
                <a:solidFill>
                  <a:srgbClr val="F5F5DC"/>
                </a:solidFill>
                <a:latin typeface="Noto Sans" pitchFamily="34" charset="0"/>
                <a:ea typeface="Noto Sans" pitchFamily="34" charset="-122"/>
                <a:cs typeface="Noto Sans" pitchFamily="34" charset="-120"/>
              </a:rPr>
              <a:t>ド レ ミ ファ ソ ラ シ ド</a:t>
            </a:r>
            <a:endParaRPr lang="en-US" sz="785" dirty="0"/>
          </a:p>
        </p:txBody>
      </p:sp>
      <p:sp>
        <p:nvSpPr>
          <p:cNvPr id="22" name="Shape 19"/>
          <p:cNvSpPr/>
          <p:nvPr/>
        </p:nvSpPr>
        <p:spPr>
          <a:xfrm>
            <a:off x="3524241" y="4190479"/>
            <a:ext cx="2095491" cy="657225"/>
          </a:xfrm>
          <a:prstGeom prst="rect">
            <a:avLst/>
          </a:prstGeom>
          <a:solidFill>
            <a:srgbClr val="2F4F4F"/>
          </a:solidFill>
          <a:ln/>
        </p:spPr>
      </p:sp>
      <p:sp>
        <p:nvSpPr>
          <p:cNvPr id="23" name="Text 20"/>
          <p:cNvSpPr/>
          <p:nvPr/>
        </p:nvSpPr>
        <p:spPr>
          <a:xfrm>
            <a:off x="3631397" y="4297635"/>
            <a:ext cx="1881178" cy="192881"/>
          </a:xfrm>
          <a:prstGeom prst="rect">
            <a:avLst/>
          </a:prstGeom>
          <a:noFill/>
          <a:ln/>
        </p:spPr>
        <p:txBody>
          <a:bodyPr wrap="none" lIns="0" tIns="0" rIns="0" bIns="0" rtlCol="0" anchor="ctr">
            <a:spAutoFit/>
          </a:bodyPr>
          <a:lstStyle/>
          <a:p>
            <a:pPr algn="ctr" indent="0" marL="0">
              <a:buNone/>
            </a:pPr>
            <a:r>
              <a:rPr lang="en-US" sz="785" b="1" dirty="0">
                <a:solidFill>
                  <a:srgbClr val="F5F5DC"/>
                </a:solidFill>
                <a:latin typeface="Noto Sans" pitchFamily="34" charset="0"/>
                <a:ea typeface="Noto Sans" pitchFamily="34" charset="-122"/>
                <a:cs typeface="Noto Sans" pitchFamily="34" charset="-120"/>
              </a:rPr>
              <a:t>実際の音高</a:t>
            </a:r>
            <a:endParaRPr lang="en-US" sz="785" dirty="0"/>
          </a:p>
        </p:txBody>
      </p:sp>
      <p:sp>
        <p:nvSpPr>
          <p:cNvPr id="24" name="Text 21"/>
          <p:cNvSpPr/>
          <p:nvPr/>
        </p:nvSpPr>
        <p:spPr>
          <a:xfrm>
            <a:off x="3631397" y="4547667"/>
            <a:ext cx="1881178" cy="192881"/>
          </a:xfrm>
          <a:prstGeom prst="rect">
            <a:avLst/>
          </a:prstGeom>
          <a:noFill/>
          <a:ln/>
        </p:spPr>
        <p:txBody>
          <a:bodyPr wrap="none" lIns="0" tIns="0" rIns="0" bIns="0" rtlCol="0" anchor="ctr">
            <a:spAutoFit/>
          </a:bodyPr>
          <a:lstStyle/>
          <a:p>
            <a:pPr algn="ctr" indent="0" marL="0">
              <a:buNone/>
            </a:pPr>
            <a:r>
              <a:rPr lang="en-US" sz="785" dirty="0">
                <a:solidFill>
                  <a:srgbClr val="F5F5DC"/>
                </a:solidFill>
                <a:latin typeface="Noto Sans" pitchFamily="34" charset="0"/>
                <a:ea typeface="Noto Sans" pitchFamily="34" charset="-122"/>
                <a:cs typeface="Noto Sans" pitchFamily="34" charset="-120"/>
              </a:rPr>
              <a:t>ファ ソ ラ シ♭ ド レ ミ ファ</a:t>
            </a:r>
            <a:endParaRPr lang="en-US" sz="785" dirty="0"/>
          </a:p>
        </p:txBody>
      </p:sp>
      <p:sp>
        <p:nvSpPr>
          <p:cNvPr id="25" name="Text 22"/>
          <p:cNvSpPr/>
          <p:nvPr/>
        </p:nvSpPr>
        <p:spPr>
          <a:xfrm>
            <a:off x="3524241" y="4954860"/>
            <a:ext cx="2095491" cy="320018"/>
          </a:xfrm>
          <a:prstGeom prst="rect">
            <a:avLst/>
          </a:prstGeom>
          <a:noFill/>
          <a:ln/>
        </p:spPr>
        <p:txBody>
          <a:bodyPr wrap="square" lIns="0" tIns="0" rIns="0" bIns="0" rtlCol="0" anchor="ctr">
            <a:spAutoFit/>
          </a:bodyPr>
          <a:lstStyle/>
          <a:p>
            <a:pPr indent="0" marL="0">
              <a:buNone/>
            </a:pPr>
            <a:r>
              <a:rPr lang="en-US" sz="732" i="1" dirty="0">
                <a:solidFill>
                  <a:srgbClr val="666666"/>
                </a:solidFill>
                <a:latin typeface="Noto Sans" pitchFamily="34" charset="0"/>
                <a:ea typeface="Noto Sans" pitchFamily="34" charset="-122"/>
                <a:cs typeface="Noto Sans" pitchFamily="34" charset="-120"/>
              </a:rPr>
              <a:t> 同じ指使いでも、C管とは異なる音が出ることに注意が必要です。 </a:t>
            </a:r>
            <a:endParaRPr lang="en-US" sz="732" dirty="0"/>
          </a:p>
        </p:txBody>
      </p:sp>
      <p:sp>
        <p:nvSpPr>
          <p:cNvPr id="26" name="Shape 23"/>
          <p:cNvSpPr/>
          <p:nvPr/>
        </p:nvSpPr>
        <p:spPr>
          <a:xfrm>
            <a:off x="6048356" y="1848780"/>
            <a:ext cx="2524116" cy="3676129"/>
          </a:xfrm>
          <a:prstGeom prst="rect">
            <a:avLst/>
          </a:prstGeom>
          <a:solidFill>
            <a:srgbClr val="F0F0F0"/>
          </a:solidFill>
          <a:ln w="496">
            <a:solidFill>
              <a:srgbClr val="8B4513"/>
            </a:solidFill>
            <a:prstDash val="solid"/>
          </a:ln>
        </p:spPr>
      </p:sp>
      <p:sp>
        <p:nvSpPr>
          <p:cNvPr id="27" name="Text 24"/>
          <p:cNvSpPr/>
          <p:nvPr/>
        </p:nvSpPr>
        <p:spPr>
          <a:xfrm>
            <a:off x="6262669" y="2063093"/>
            <a:ext cx="2095491" cy="300038"/>
          </a:xfrm>
          <a:prstGeom prst="rect">
            <a:avLst/>
          </a:prstGeom>
          <a:noFill/>
          <a:ln/>
        </p:spPr>
        <p:txBody>
          <a:bodyPr wrap="none" lIns="0" tIns="0" rIns="0" bIns="0" rtlCol="0" anchor="ctr">
            <a:spAutoFit/>
          </a:bodyPr>
          <a:lstStyle/>
          <a:p>
            <a:pPr algn="ctr" indent="0" marL="0">
              <a:buNone/>
            </a:pPr>
            <a:r>
              <a:rPr lang="en-US" sz="1575" b="1" dirty="0">
                <a:solidFill>
                  <a:srgbClr val="8B4513"/>
                </a:solidFill>
                <a:latin typeface="Noto Sans JP" pitchFamily="34" charset="0"/>
                <a:ea typeface="Noto Sans JP" pitchFamily="34" charset="-122"/>
                <a:cs typeface="Noto Sans JP" pitchFamily="34" charset="-120"/>
              </a:rPr>
              <a:t>G管（ジー・カン）</a:t>
            </a:r>
            <a:endParaRPr lang="en-US" sz="1575" dirty="0"/>
          </a:p>
        </p:txBody>
      </p:sp>
      <p:sp>
        <p:nvSpPr>
          <p:cNvPr id="28" name="Text 25"/>
          <p:cNvSpPr/>
          <p:nvPr/>
        </p:nvSpPr>
        <p:spPr>
          <a:xfrm>
            <a:off x="6262669" y="2506005"/>
            <a:ext cx="2095491" cy="777218"/>
          </a:xfrm>
          <a:prstGeom prst="rect">
            <a:avLst/>
          </a:prstGeom>
          <a:noFill/>
          <a:ln/>
        </p:spPr>
        <p:txBody>
          <a:bodyPr wrap="square" lIns="0" tIns="0" rIns="0" bIns="0" rtlCol="0" anchor="ctr">
            <a:spAutoFit/>
          </a:bodyPr>
          <a:lstStyle/>
          <a:p>
            <a:pPr indent="0" marL="0">
              <a:buNone/>
            </a:pPr>
            <a:r>
              <a:rPr lang="en-US" sz="837" dirty="0">
                <a:solidFill>
                  <a:srgbClr val="2F4F4F"/>
                </a:solidFill>
                <a:latin typeface="Noto Sans" pitchFamily="34" charset="0"/>
                <a:ea typeface="Noto Sans" pitchFamily="34" charset="-122"/>
                <a:cs typeface="Noto Sans" pitchFamily="34" charset="-120"/>
              </a:rPr>
              <a:t> 10個の穴をふさいだときに出る「ド」が、実際にはピアノのソの音高になる楽器です。明るく華やかな音色が特徴です。 </a:t>
            </a:r>
            <a:endParaRPr lang="en-US" sz="837" dirty="0"/>
          </a:p>
        </p:txBody>
      </p:sp>
      <p:sp>
        <p:nvSpPr>
          <p:cNvPr id="29" name="Shape 26"/>
          <p:cNvSpPr/>
          <p:nvPr/>
        </p:nvSpPr>
        <p:spPr>
          <a:xfrm>
            <a:off x="6262669" y="3426098"/>
            <a:ext cx="2095491" cy="657225"/>
          </a:xfrm>
          <a:prstGeom prst="rect">
            <a:avLst/>
          </a:prstGeom>
          <a:solidFill>
            <a:srgbClr val="2F4F4F"/>
          </a:solidFill>
          <a:ln/>
        </p:spPr>
      </p:sp>
      <p:sp>
        <p:nvSpPr>
          <p:cNvPr id="30" name="Text 27"/>
          <p:cNvSpPr/>
          <p:nvPr/>
        </p:nvSpPr>
        <p:spPr>
          <a:xfrm>
            <a:off x="6369825" y="3533254"/>
            <a:ext cx="1881178" cy="192881"/>
          </a:xfrm>
          <a:prstGeom prst="rect">
            <a:avLst/>
          </a:prstGeom>
          <a:noFill/>
          <a:ln/>
        </p:spPr>
        <p:txBody>
          <a:bodyPr wrap="none" lIns="0" tIns="0" rIns="0" bIns="0" rtlCol="0" anchor="ctr">
            <a:spAutoFit/>
          </a:bodyPr>
          <a:lstStyle/>
          <a:p>
            <a:pPr algn="ctr" indent="0" marL="0">
              <a:buNone/>
            </a:pPr>
            <a:r>
              <a:rPr lang="en-US" sz="785" b="1" dirty="0">
                <a:solidFill>
                  <a:srgbClr val="F5F5DC"/>
                </a:solidFill>
                <a:latin typeface="Noto Sans" pitchFamily="34" charset="0"/>
                <a:ea typeface="Noto Sans" pitchFamily="34" charset="-122"/>
                <a:cs typeface="Noto Sans" pitchFamily="34" charset="-120"/>
              </a:rPr>
              <a:t>演奏時の音階</a:t>
            </a:r>
            <a:endParaRPr lang="en-US" sz="785" dirty="0"/>
          </a:p>
        </p:txBody>
      </p:sp>
      <p:sp>
        <p:nvSpPr>
          <p:cNvPr id="31" name="Text 28"/>
          <p:cNvSpPr/>
          <p:nvPr/>
        </p:nvSpPr>
        <p:spPr>
          <a:xfrm>
            <a:off x="6369825" y="3783285"/>
            <a:ext cx="1881178" cy="192881"/>
          </a:xfrm>
          <a:prstGeom prst="rect">
            <a:avLst/>
          </a:prstGeom>
          <a:noFill/>
          <a:ln/>
        </p:spPr>
        <p:txBody>
          <a:bodyPr wrap="none" lIns="0" tIns="0" rIns="0" bIns="0" rtlCol="0" anchor="ctr">
            <a:spAutoFit/>
          </a:bodyPr>
          <a:lstStyle/>
          <a:p>
            <a:pPr algn="ctr" indent="0" marL="0">
              <a:buNone/>
            </a:pPr>
            <a:r>
              <a:rPr lang="en-US" sz="785" dirty="0">
                <a:solidFill>
                  <a:srgbClr val="F5F5DC"/>
                </a:solidFill>
                <a:latin typeface="Noto Sans" pitchFamily="34" charset="0"/>
                <a:ea typeface="Noto Sans" pitchFamily="34" charset="-122"/>
                <a:cs typeface="Noto Sans" pitchFamily="34" charset="-120"/>
              </a:rPr>
              <a:t>ド レ ミ ファ ソ ラ シ ド</a:t>
            </a:r>
            <a:endParaRPr lang="en-US" sz="785" dirty="0"/>
          </a:p>
        </p:txBody>
      </p:sp>
      <p:sp>
        <p:nvSpPr>
          <p:cNvPr id="32" name="Shape 29"/>
          <p:cNvSpPr/>
          <p:nvPr/>
        </p:nvSpPr>
        <p:spPr>
          <a:xfrm>
            <a:off x="6262669" y="4190479"/>
            <a:ext cx="2095491" cy="657225"/>
          </a:xfrm>
          <a:prstGeom prst="rect">
            <a:avLst/>
          </a:prstGeom>
          <a:solidFill>
            <a:srgbClr val="2F4F4F"/>
          </a:solidFill>
          <a:ln/>
        </p:spPr>
      </p:sp>
      <p:sp>
        <p:nvSpPr>
          <p:cNvPr id="33" name="Text 30"/>
          <p:cNvSpPr/>
          <p:nvPr/>
        </p:nvSpPr>
        <p:spPr>
          <a:xfrm>
            <a:off x="6369825" y="4297635"/>
            <a:ext cx="1881178" cy="192881"/>
          </a:xfrm>
          <a:prstGeom prst="rect">
            <a:avLst/>
          </a:prstGeom>
          <a:noFill/>
          <a:ln/>
        </p:spPr>
        <p:txBody>
          <a:bodyPr wrap="none" lIns="0" tIns="0" rIns="0" bIns="0" rtlCol="0" anchor="ctr">
            <a:spAutoFit/>
          </a:bodyPr>
          <a:lstStyle/>
          <a:p>
            <a:pPr algn="ctr" indent="0" marL="0">
              <a:buNone/>
            </a:pPr>
            <a:r>
              <a:rPr lang="en-US" sz="785" b="1" dirty="0">
                <a:solidFill>
                  <a:srgbClr val="F5F5DC"/>
                </a:solidFill>
                <a:latin typeface="Noto Sans" pitchFamily="34" charset="0"/>
                <a:ea typeface="Noto Sans" pitchFamily="34" charset="-122"/>
                <a:cs typeface="Noto Sans" pitchFamily="34" charset="-120"/>
              </a:rPr>
              <a:t>実際の音高</a:t>
            </a:r>
            <a:endParaRPr lang="en-US" sz="785" dirty="0"/>
          </a:p>
        </p:txBody>
      </p:sp>
      <p:sp>
        <p:nvSpPr>
          <p:cNvPr id="34" name="Text 31"/>
          <p:cNvSpPr/>
          <p:nvPr/>
        </p:nvSpPr>
        <p:spPr>
          <a:xfrm>
            <a:off x="6369825" y="4547667"/>
            <a:ext cx="1881178" cy="192881"/>
          </a:xfrm>
          <a:prstGeom prst="rect">
            <a:avLst/>
          </a:prstGeom>
          <a:noFill/>
          <a:ln/>
        </p:spPr>
        <p:txBody>
          <a:bodyPr wrap="none" lIns="0" tIns="0" rIns="0" bIns="0" rtlCol="0" anchor="ctr">
            <a:spAutoFit/>
          </a:bodyPr>
          <a:lstStyle/>
          <a:p>
            <a:pPr algn="ctr" indent="0" marL="0">
              <a:buNone/>
            </a:pPr>
            <a:r>
              <a:rPr lang="en-US" sz="785" dirty="0">
                <a:solidFill>
                  <a:srgbClr val="F5F5DC"/>
                </a:solidFill>
                <a:latin typeface="Noto Sans" pitchFamily="34" charset="0"/>
                <a:ea typeface="Noto Sans" pitchFamily="34" charset="-122"/>
                <a:cs typeface="Noto Sans" pitchFamily="34" charset="-120"/>
              </a:rPr>
              <a:t>ソ ラ シ ド レ ミ ファ♯ ソ</a:t>
            </a:r>
            <a:endParaRPr lang="en-US" sz="785" dirty="0"/>
          </a:p>
        </p:txBody>
      </p:sp>
      <p:sp>
        <p:nvSpPr>
          <p:cNvPr id="35" name="Text 32"/>
          <p:cNvSpPr/>
          <p:nvPr/>
        </p:nvSpPr>
        <p:spPr>
          <a:xfrm>
            <a:off x="6262669" y="4954860"/>
            <a:ext cx="2095491" cy="320018"/>
          </a:xfrm>
          <a:prstGeom prst="rect">
            <a:avLst/>
          </a:prstGeom>
          <a:noFill/>
          <a:ln/>
        </p:spPr>
        <p:txBody>
          <a:bodyPr wrap="square" lIns="0" tIns="0" rIns="0" bIns="0" rtlCol="0" anchor="ctr">
            <a:spAutoFit/>
          </a:bodyPr>
          <a:lstStyle/>
          <a:p>
            <a:pPr indent="0" marL="0">
              <a:buNone/>
            </a:pPr>
            <a:r>
              <a:rPr lang="en-US" sz="732" i="1" dirty="0">
                <a:solidFill>
                  <a:srgbClr val="666666"/>
                </a:solidFill>
                <a:latin typeface="Noto Sans" pitchFamily="34" charset="0"/>
                <a:ea typeface="Noto Sans" pitchFamily="34" charset="-122"/>
                <a:cs typeface="Noto Sans" pitchFamily="34" charset="-120"/>
              </a:rPr>
              <a:t> C管やF管とは異なる音域で、より高い音を演奏したい場合に適しています。 </a:t>
            </a:r>
            <a:endParaRPr lang="en-US" sz="73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436226"/>
          </a:xfrm>
          <a:prstGeom prst="rect">
            <a:avLst/>
          </a:prstGeom>
        </p:spPr>
      </p:pic>
      <p:sp>
        <p:nvSpPr>
          <p:cNvPr id="3" name="Text 0"/>
          <p:cNvSpPr/>
          <p:nvPr/>
        </p:nvSpPr>
        <p:spPr>
          <a:xfrm>
            <a:off x="571500" y="428625"/>
            <a:ext cx="3821906" cy="385763"/>
          </a:xfrm>
          <a:prstGeom prst="rect">
            <a:avLst/>
          </a:prstGeom>
          <a:noFill/>
          <a:ln/>
        </p:spPr>
        <p:txBody>
          <a:bodyPr wrap="none" lIns="0" tIns="0" rIns="0" bIns="0" rtlCol="0" anchor="ctr">
            <a:spAutoFit/>
          </a:bodyPr>
          <a:lstStyle/>
          <a:p>
            <a:pPr indent="0" marL="0">
              <a:buNone/>
            </a:pPr>
            <a:r>
              <a:rPr lang="en-US" sz="2025" b="1" dirty="0">
                <a:solidFill>
                  <a:srgbClr val="8B4513"/>
                </a:solidFill>
                <a:latin typeface="Noto Sans JP" pitchFamily="34" charset="0"/>
                <a:ea typeface="Noto Sans JP" pitchFamily="34" charset="-122"/>
                <a:cs typeface="Noto Sans JP" pitchFamily="34" charset="-120"/>
              </a:rPr>
              <a:t>調の記号について</a:t>
            </a:r>
            <a:endParaRPr lang="en-US" sz="2025" dirty="0"/>
          </a:p>
        </p:txBody>
      </p:sp>
      <p:sp>
        <p:nvSpPr>
          <p:cNvPr id="4" name="Text 1"/>
          <p:cNvSpPr/>
          <p:nvPr/>
        </p:nvSpPr>
        <p:spPr>
          <a:xfrm>
            <a:off x="571500" y="1050131"/>
            <a:ext cx="1400175"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C、F、Gという記号は、</a:t>
            </a:r>
            <a:endParaRPr lang="en-US" sz="942" dirty="0"/>
          </a:p>
        </p:txBody>
      </p:sp>
      <p:sp>
        <p:nvSpPr>
          <p:cNvPr id="5" name="Text 2"/>
          <p:cNvSpPr/>
          <p:nvPr/>
        </p:nvSpPr>
        <p:spPr>
          <a:xfrm>
            <a:off x="1971675" y="1050131"/>
            <a:ext cx="1157288" cy="187523"/>
          </a:xfrm>
          <a:prstGeom prst="rect">
            <a:avLst/>
          </a:prstGeom>
          <a:noFill/>
          <a:ln/>
        </p:spPr>
        <p:txBody>
          <a:bodyPr wrap="none" lIns="0" tIns="0" rIns="0" bIns="0" rtlCol="0" anchor="ctr">
            <a:spAutoFit/>
          </a:bodyPr>
          <a:lstStyle/>
          <a:p>
            <a:pPr indent="0" marL="0">
              <a:buNone/>
            </a:pPr>
            <a:r>
              <a:rPr lang="en-US" sz="942" b="1" dirty="0">
                <a:solidFill>
                  <a:srgbClr val="CD853F"/>
                </a:solidFill>
                <a:latin typeface="Noto Sans JP" pitchFamily="34" charset="0"/>
                <a:ea typeface="Noto Sans JP" pitchFamily="34" charset="-122"/>
                <a:cs typeface="Noto Sans JP" pitchFamily="34" charset="-120"/>
              </a:rPr>
              <a:t>音の高さを表す記号</a:t>
            </a:r>
            <a:endParaRPr lang="en-US" sz="942" dirty="0"/>
          </a:p>
        </p:txBody>
      </p:sp>
      <p:sp>
        <p:nvSpPr>
          <p:cNvPr id="6" name="Text 3"/>
          <p:cNvSpPr/>
          <p:nvPr/>
        </p:nvSpPr>
        <p:spPr>
          <a:xfrm>
            <a:off x="3128963" y="1050131"/>
            <a:ext cx="1144786"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です。これらは音楽</a:t>
            </a:r>
            <a:endParaRPr lang="en-US" sz="942" dirty="0"/>
          </a:p>
        </p:txBody>
      </p:sp>
      <p:sp>
        <p:nvSpPr>
          <p:cNvPr id="7" name="Text 4"/>
          <p:cNvSpPr/>
          <p:nvPr/>
        </p:nvSpPr>
        <p:spPr>
          <a:xfrm>
            <a:off x="571500" y="1281578"/>
            <a:ext cx="3709392"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理論における基本的な表記法で、世界共通の記号として使われて</a:t>
            </a:r>
            <a:endParaRPr lang="en-US" sz="942" dirty="0"/>
          </a:p>
        </p:txBody>
      </p:sp>
      <p:sp>
        <p:nvSpPr>
          <p:cNvPr id="8" name="Text 5"/>
          <p:cNvSpPr/>
          <p:nvPr/>
        </p:nvSpPr>
        <p:spPr>
          <a:xfrm>
            <a:off x="571500" y="1513024"/>
            <a:ext cx="501848" cy="187523"/>
          </a:xfrm>
          <a:prstGeom prst="rect">
            <a:avLst/>
          </a:prstGeom>
          <a:noFill/>
          <a:ln/>
        </p:spPr>
        <p:txBody>
          <a:bodyPr wrap="non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います。 </a:t>
            </a:r>
            <a:endParaRPr lang="en-US" sz="942" dirty="0"/>
          </a:p>
        </p:txBody>
      </p:sp>
      <p:sp>
        <p:nvSpPr>
          <p:cNvPr id="9" name="Text 6"/>
          <p:cNvSpPr/>
          <p:nvPr/>
        </p:nvSpPr>
        <p:spPr>
          <a:xfrm>
            <a:off x="571500" y="1901633"/>
            <a:ext cx="3821906"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ピアノの鍵盤で考えると、それぞれの記号が特定の音に対応しています。ドがC、レがD、ミがE、ファがF、ソがG、ラがA、シがBという対応関係です。 </a:t>
            </a:r>
            <a:endParaRPr lang="en-US" sz="942" dirty="0"/>
          </a:p>
        </p:txBody>
      </p:sp>
      <p:sp>
        <p:nvSpPr>
          <p:cNvPr id="10" name="Text 7"/>
          <p:cNvSpPr/>
          <p:nvPr/>
        </p:nvSpPr>
        <p:spPr>
          <a:xfrm>
            <a:off x="571500" y="2774566"/>
            <a:ext cx="3821906" cy="694339"/>
          </a:xfrm>
          <a:prstGeom prst="rect">
            <a:avLst/>
          </a:prstGeom>
          <a:noFill/>
          <a:ln/>
        </p:spPr>
        <p:txBody>
          <a:bodyPr wrap="square" lIns="0" tIns="0" rIns="0" bIns="0" rtlCol="0" anchor="ctr">
            <a:spAutoFit/>
          </a:bodyPr>
          <a:lstStyle/>
          <a:p>
            <a:pPr indent="0" marL="0">
              <a:buNone/>
            </a:pPr>
            <a:r>
              <a:rPr lang="en-US" sz="942" dirty="0">
                <a:solidFill>
                  <a:srgbClr val="2F4F4F"/>
                </a:solidFill>
                <a:latin typeface="Noto Sans JP" pitchFamily="34" charset="0"/>
                <a:ea typeface="Noto Sans JP" pitchFamily="34" charset="-122"/>
                <a:cs typeface="Noto Sans JP" pitchFamily="34" charset="-120"/>
              </a:rPr>
              <a:t> オカリナの調を表す際にも、この記号が使われます。C管、F管、G管という名称は、それぞれの楽器で10個の穴をふさいだときに出る「ド」の音が、ピアノのどの音に相当するかを示しています。 </a:t>
            </a:r>
            <a:endParaRPr lang="en-US" sz="942" dirty="0"/>
          </a:p>
        </p:txBody>
      </p:sp>
      <p:sp>
        <p:nvSpPr>
          <p:cNvPr id="11" name="Shape 8"/>
          <p:cNvSpPr/>
          <p:nvPr/>
        </p:nvSpPr>
        <p:spPr>
          <a:xfrm>
            <a:off x="571500" y="3790373"/>
            <a:ext cx="3821906" cy="1217228"/>
          </a:xfrm>
          <a:prstGeom prst="rect">
            <a:avLst/>
          </a:prstGeom>
          <a:solidFill>
            <a:srgbClr val="CD853F"/>
          </a:solidFill>
          <a:ln/>
        </p:spPr>
      </p:sp>
      <p:sp>
        <p:nvSpPr>
          <p:cNvPr id="12" name="Text 9"/>
          <p:cNvSpPr/>
          <p:nvPr/>
        </p:nvSpPr>
        <p:spPr>
          <a:xfrm>
            <a:off x="714375" y="3933248"/>
            <a:ext cx="3536156" cy="218582"/>
          </a:xfrm>
          <a:prstGeom prst="rect">
            <a:avLst/>
          </a:prstGeom>
          <a:noFill/>
          <a:ln/>
        </p:spPr>
        <p:txBody>
          <a:bodyPr wrap="none" lIns="0" tIns="0" rIns="0" bIns="0" rtlCol="0" anchor="ctr">
            <a:spAutoFit/>
          </a:bodyPr>
          <a:lstStyle/>
          <a:p>
            <a:pPr indent="0" marL="0">
              <a:buNone/>
            </a:pPr>
            <a:r>
              <a:rPr lang="en-US" sz="942" b="1" dirty="0">
                <a:solidFill>
                  <a:srgbClr val="F5F5DC"/>
                </a:solidFill>
                <a:latin typeface="Noto Sans" pitchFamily="34" charset="0"/>
                <a:ea typeface="Noto Sans" pitchFamily="34" charset="-122"/>
                <a:cs typeface="Noto Sans" pitchFamily="34" charset="-120"/>
              </a:rPr>
              <a:t>重要なポイント</a:t>
            </a:r>
            <a:endParaRPr lang="en-US" sz="942" dirty="0"/>
          </a:p>
        </p:txBody>
      </p:sp>
      <p:sp>
        <p:nvSpPr>
          <p:cNvPr id="13" name="Text 10"/>
          <p:cNvSpPr/>
          <p:nvPr/>
        </p:nvSpPr>
        <p:spPr>
          <a:xfrm>
            <a:off x="714375" y="4208980"/>
            <a:ext cx="3536156" cy="655746"/>
          </a:xfrm>
          <a:prstGeom prst="rect">
            <a:avLst/>
          </a:prstGeom>
          <a:noFill/>
          <a:ln/>
        </p:spPr>
        <p:txBody>
          <a:bodyPr wrap="squar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この記号を今すぐ完全に理解する必要はありません。基本的には、オカリナにはC管、F管、G管があり、それぞれに異なる音高の楽器があることを覚えておけば十分です。</a:t>
            </a:r>
            <a:endParaRPr lang="en-US" sz="942" dirty="0"/>
          </a:p>
        </p:txBody>
      </p:sp>
      <p:sp>
        <p:nvSpPr>
          <p:cNvPr id="14" name="Shape 11"/>
          <p:cNvSpPr/>
          <p:nvPr/>
        </p:nvSpPr>
        <p:spPr>
          <a:xfrm>
            <a:off x="4750594" y="720040"/>
            <a:ext cx="3821906" cy="2178844"/>
          </a:xfrm>
          <a:prstGeom prst="rect">
            <a:avLst/>
          </a:prstGeom>
          <a:solidFill>
            <a:srgbClr val="FFFFFF"/>
          </a:solidFill>
          <a:ln/>
        </p:spPr>
      </p:sp>
      <p:sp>
        <p:nvSpPr>
          <p:cNvPr id="15" name="Text 12"/>
          <p:cNvSpPr/>
          <p:nvPr/>
        </p:nvSpPr>
        <p:spPr>
          <a:xfrm>
            <a:off x="4964906" y="934352"/>
            <a:ext cx="3393281" cy="214313"/>
          </a:xfrm>
          <a:prstGeom prst="rect">
            <a:avLst/>
          </a:prstGeom>
          <a:noFill/>
          <a:ln/>
        </p:spPr>
        <p:txBody>
          <a:bodyPr wrap="none" lIns="0" tIns="0" rIns="0" bIns="0" rtlCol="0" anchor="ctr">
            <a:spAutoFit/>
          </a:bodyPr>
          <a:lstStyle/>
          <a:p>
            <a:pPr algn="ctr" indent="0" marL="0">
              <a:buNone/>
            </a:pPr>
            <a:r>
              <a:rPr lang="en-US" sz="1046" b="1" dirty="0">
                <a:solidFill>
                  <a:srgbClr val="8B4513"/>
                </a:solidFill>
                <a:latin typeface="Noto Sans" pitchFamily="34" charset="0"/>
                <a:ea typeface="Noto Sans" pitchFamily="34" charset="-122"/>
                <a:cs typeface="Noto Sans" pitchFamily="34" charset="-120"/>
              </a:rPr>
              <a:t>ピアノの鍵盤と音名記号</a:t>
            </a:r>
            <a:endParaRPr lang="en-US" sz="1046" dirty="0"/>
          </a:p>
        </p:txBody>
      </p:sp>
      <p:sp>
        <p:nvSpPr>
          <p:cNvPr id="16" name="Shape 13"/>
          <p:cNvSpPr/>
          <p:nvPr/>
        </p:nvSpPr>
        <p:spPr>
          <a:xfrm>
            <a:off x="5161359" y="1291540"/>
            <a:ext cx="428625" cy="1285875"/>
          </a:xfrm>
          <a:prstGeom prst="rect">
            <a:avLst/>
          </a:prstGeom>
          <a:solidFill>
            <a:srgbClr val="4682B4"/>
          </a:solidFill>
          <a:ln w="198">
            <a:solidFill>
              <a:srgbClr val="2F4F4F"/>
            </a:solidFill>
            <a:prstDash val="solid"/>
          </a:ln>
        </p:spPr>
      </p:sp>
      <p:sp>
        <p:nvSpPr>
          <p:cNvPr id="17" name="Text 14"/>
          <p:cNvSpPr/>
          <p:nvPr/>
        </p:nvSpPr>
        <p:spPr>
          <a:xfrm>
            <a:off x="5330158" y="1398696"/>
            <a:ext cx="91027" cy="214313"/>
          </a:xfrm>
          <a:prstGeom prst="rect">
            <a:avLst/>
          </a:prstGeom>
          <a:noFill/>
          <a:ln/>
        </p:spPr>
        <p:txBody>
          <a:bodyPr wrap="none" lIns="0" tIns="0" rIns="0" bIns="0" rtlCol="0" anchor="ctr">
            <a:spAutoFit/>
          </a:bodyPr>
          <a:lstStyle/>
          <a:p>
            <a:pPr indent="0" marL="0">
              <a:buNone/>
            </a:pPr>
            <a:r>
              <a:rPr lang="en-US" sz="1046" b="1" dirty="0">
                <a:solidFill>
                  <a:srgbClr val="F5F5DC"/>
                </a:solidFill>
                <a:latin typeface="Noto Sans" pitchFamily="34" charset="0"/>
                <a:ea typeface="Noto Sans" pitchFamily="34" charset="-122"/>
                <a:cs typeface="Noto Sans" pitchFamily="34" charset="-120"/>
              </a:rPr>
              <a:t>C</a:t>
            </a:r>
            <a:endParaRPr lang="en-US" sz="1046" dirty="0"/>
          </a:p>
        </p:txBody>
      </p:sp>
      <p:sp>
        <p:nvSpPr>
          <p:cNvPr id="18" name="Text 15"/>
          <p:cNvSpPr/>
          <p:nvPr/>
        </p:nvSpPr>
        <p:spPr>
          <a:xfrm>
            <a:off x="5318522" y="2298809"/>
            <a:ext cx="114300" cy="171450"/>
          </a:xfrm>
          <a:prstGeom prst="rect">
            <a:avLst/>
          </a:prstGeom>
          <a:noFill/>
          <a:ln/>
        </p:spPr>
        <p:txBody>
          <a:bodyPr wrap="none" lIns="0" tIns="0" rIns="0" bIns="0" rtlCol="0" anchor="ctr">
            <a:spAutoFit/>
          </a:bodyPr>
          <a:lstStyle/>
          <a:p>
            <a:pPr indent="0" marL="0">
              <a:buNone/>
            </a:pPr>
            <a:r>
              <a:rPr lang="en-US" sz="837" b="1" dirty="0">
                <a:solidFill>
                  <a:srgbClr val="F5F5DC"/>
                </a:solidFill>
                <a:latin typeface="Noto Sans" pitchFamily="34" charset="0"/>
                <a:ea typeface="Noto Sans" pitchFamily="34" charset="-122"/>
                <a:cs typeface="Noto Sans" pitchFamily="34" charset="-120"/>
              </a:rPr>
              <a:t>ド</a:t>
            </a:r>
            <a:endParaRPr lang="en-US" sz="837" dirty="0"/>
          </a:p>
        </p:txBody>
      </p:sp>
      <p:sp>
        <p:nvSpPr>
          <p:cNvPr id="19" name="Shape 16"/>
          <p:cNvSpPr/>
          <p:nvPr/>
        </p:nvSpPr>
        <p:spPr>
          <a:xfrm>
            <a:off x="5589984" y="1291540"/>
            <a:ext cx="428625" cy="1285875"/>
          </a:xfrm>
          <a:prstGeom prst="rect">
            <a:avLst/>
          </a:prstGeom>
          <a:solidFill>
            <a:srgbClr val="FFFFFF"/>
          </a:solidFill>
          <a:ln w="198">
            <a:solidFill>
              <a:srgbClr val="2F4F4F"/>
            </a:solidFill>
            <a:prstDash val="solid"/>
          </a:ln>
        </p:spPr>
      </p:sp>
      <p:sp>
        <p:nvSpPr>
          <p:cNvPr id="20" name="Text 17"/>
          <p:cNvSpPr/>
          <p:nvPr/>
        </p:nvSpPr>
        <p:spPr>
          <a:xfrm>
            <a:off x="5751416" y="1398696"/>
            <a:ext cx="105733" cy="214313"/>
          </a:xfrm>
          <a:prstGeom prst="rect">
            <a:avLst/>
          </a:prstGeom>
          <a:noFill/>
          <a:ln/>
        </p:spPr>
        <p:txBody>
          <a:bodyPr wrap="none" lIns="0" tIns="0" rIns="0" bIns="0" rtlCol="0" anchor="ctr">
            <a:spAutoFit/>
          </a:bodyPr>
          <a:lstStyle/>
          <a:p>
            <a:pPr indent="0" marL="0">
              <a:buNone/>
            </a:pPr>
            <a:r>
              <a:rPr lang="en-US" sz="1046" b="1" dirty="0">
                <a:solidFill>
                  <a:srgbClr val="000000"/>
                </a:solidFill>
                <a:latin typeface="Noto Sans" pitchFamily="34" charset="0"/>
                <a:ea typeface="Noto Sans" pitchFamily="34" charset="-122"/>
                <a:cs typeface="Noto Sans" pitchFamily="34" charset="-120"/>
              </a:rPr>
              <a:t>D</a:t>
            </a:r>
            <a:endParaRPr lang="en-US" sz="1046" dirty="0"/>
          </a:p>
        </p:txBody>
      </p:sp>
      <p:sp>
        <p:nvSpPr>
          <p:cNvPr id="21" name="Text 18"/>
          <p:cNvSpPr/>
          <p:nvPr/>
        </p:nvSpPr>
        <p:spPr>
          <a:xfrm>
            <a:off x="5747147" y="2298809"/>
            <a:ext cx="114300" cy="171450"/>
          </a:xfrm>
          <a:prstGeom prst="rect">
            <a:avLst/>
          </a:prstGeom>
          <a:noFill/>
          <a:ln/>
        </p:spPr>
        <p:txBody>
          <a:bodyPr wrap="none" lIns="0" tIns="0" rIns="0" bIns="0" rtlCol="0" anchor="ctr">
            <a:spAutoFit/>
          </a:bodyPr>
          <a:lstStyle/>
          <a:p>
            <a:pPr indent="0" marL="0">
              <a:buNone/>
            </a:pPr>
            <a:r>
              <a:rPr lang="en-US" sz="837" b="1" dirty="0">
                <a:solidFill>
                  <a:srgbClr val="2F4F4F"/>
                </a:solidFill>
                <a:latin typeface="Noto Sans" pitchFamily="34" charset="0"/>
                <a:ea typeface="Noto Sans" pitchFamily="34" charset="-122"/>
                <a:cs typeface="Noto Sans" pitchFamily="34" charset="-120"/>
              </a:rPr>
              <a:t>レ</a:t>
            </a:r>
            <a:endParaRPr lang="en-US" sz="837" dirty="0"/>
          </a:p>
        </p:txBody>
      </p:sp>
      <p:sp>
        <p:nvSpPr>
          <p:cNvPr id="22" name="Shape 19"/>
          <p:cNvSpPr/>
          <p:nvPr/>
        </p:nvSpPr>
        <p:spPr>
          <a:xfrm>
            <a:off x="6018609" y="1291540"/>
            <a:ext cx="428625" cy="1285875"/>
          </a:xfrm>
          <a:prstGeom prst="rect">
            <a:avLst/>
          </a:prstGeom>
          <a:solidFill>
            <a:srgbClr val="FFFFFF"/>
          </a:solidFill>
          <a:ln w="198">
            <a:solidFill>
              <a:srgbClr val="2F4F4F"/>
            </a:solidFill>
            <a:prstDash val="solid"/>
          </a:ln>
        </p:spPr>
      </p:sp>
      <p:sp>
        <p:nvSpPr>
          <p:cNvPr id="23" name="Text 20"/>
          <p:cNvSpPr/>
          <p:nvPr/>
        </p:nvSpPr>
        <p:spPr>
          <a:xfrm>
            <a:off x="6192906" y="1398696"/>
            <a:ext cx="80032" cy="214313"/>
          </a:xfrm>
          <a:prstGeom prst="rect">
            <a:avLst/>
          </a:prstGeom>
          <a:noFill/>
          <a:ln/>
        </p:spPr>
        <p:txBody>
          <a:bodyPr wrap="none" lIns="0" tIns="0" rIns="0" bIns="0" rtlCol="0" anchor="ctr">
            <a:spAutoFit/>
          </a:bodyPr>
          <a:lstStyle/>
          <a:p>
            <a:pPr indent="0" marL="0">
              <a:buNone/>
            </a:pPr>
            <a:r>
              <a:rPr lang="en-US" sz="1046" b="1" dirty="0">
                <a:solidFill>
                  <a:srgbClr val="000000"/>
                </a:solidFill>
                <a:latin typeface="Noto Sans" pitchFamily="34" charset="0"/>
                <a:ea typeface="Noto Sans" pitchFamily="34" charset="-122"/>
                <a:cs typeface="Noto Sans" pitchFamily="34" charset="-120"/>
              </a:rPr>
              <a:t>E</a:t>
            </a:r>
            <a:endParaRPr lang="en-US" sz="1046" dirty="0"/>
          </a:p>
        </p:txBody>
      </p:sp>
      <p:sp>
        <p:nvSpPr>
          <p:cNvPr id="24" name="Text 21"/>
          <p:cNvSpPr/>
          <p:nvPr/>
        </p:nvSpPr>
        <p:spPr>
          <a:xfrm>
            <a:off x="6175772" y="2298809"/>
            <a:ext cx="114300" cy="171450"/>
          </a:xfrm>
          <a:prstGeom prst="rect">
            <a:avLst/>
          </a:prstGeom>
          <a:noFill/>
          <a:ln/>
        </p:spPr>
        <p:txBody>
          <a:bodyPr wrap="none" lIns="0" tIns="0" rIns="0" bIns="0" rtlCol="0" anchor="ctr">
            <a:spAutoFit/>
          </a:bodyPr>
          <a:lstStyle/>
          <a:p>
            <a:pPr indent="0" marL="0">
              <a:buNone/>
            </a:pPr>
            <a:r>
              <a:rPr lang="en-US" sz="837" b="1" dirty="0">
                <a:solidFill>
                  <a:srgbClr val="2F4F4F"/>
                </a:solidFill>
                <a:latin typeface="Noto Sans" pitchFamily="34" charset="0"/>
                <a:ea typeface="Noto Sans" pitchFamily="34" charset="-122"/>
                <a:cs typeface="Noto Sans" pitchFamily="34" charset="-120"/>
              </a:rPr>
              <a:t>ミ</a:t>
            </a:r>
            <a:endParaRPr lang="en-US" sz="837" dirty="0"/>
          </a:p>
        </p:txBody>
      </p:sp>
      <p:sp>
        <p:nvSpPr>
          <p:cNvPr id="25" name="Shape 22"/>
          <p:cNvSpPr/>
          <p:nvPr/>
        </p:nvSpPr>
        <p:spPr>
          <a:xfrm>
            <a:off x="6447234" y="1291540"/>
            <a:ext cx="428625" cy="1285875"/>
          </a:xfrm>
          <a:prstGeom prst="rect">
            <a:avLst/>
          </a:prstGeom>
          <a:solidFill>
            <a:srgbClr val="CD853F"/>
          </a:solidFill>
          <a:ln w="198">
            <a:solidFill>
              <a:srgbClr val="2F4F4F"/>
            </a:solidFill>
            <a:prstDash val="solid"/>
          </a:ln>
        </p:spPr>
      </p:sp>
      <p:sp>
        <p:nvSpPr>
          <p:cNvPr id="26" name="Text 23"/>
          <p:cNvSpPr/>
          <p:nvPr/>
        </p:nvSpPr>
        <p:spPr>
          <a:xfrm>
            <a:off x="6622312" y="1398696"/>
            <a:ext cx="78442" cy="214313"/>
          </a:xfrm>
          <a:prstGeom prst="rect">
            <a:avLst/>
          </a:prstGeom>
          <a:noFill/>
          <a:ln/>
        </p:spPr>
        <p:txBody>
          <a:bodyPr wrap="none" lIns="0" tIns="0" rIns="0" bIns="0" rtlCol="0" anchor="ctr">
            <a:spAutoFit/>
          </a:bodyPr>
          <a:lstStyle/>
          <a:p>
            <a:pPr indent="0" marL="0">
              <a:buNone/>
            </a:pPr>
            <a:r>
              <a:rPr lang="en-US" sz="1046" b="1" dirty="0">
                <a:solidFill>
                  <a:srgbClr val="F5F5DC"/>
                </a:solidFill>
                <a:latin typeface="Noto Sans" pitchFamily="34" charset="0"/>
                <a:ea typeface="Noto Sans" pitchFamily="34" charset="-122"/>
                <a:cs typeface="Noto Sans" pitchFamily="34" charset="-120"/>
              </a:rPr>
              <a:t>F</a:t>
            </a:r>
            <a:endParaRPr lang="en-US" sz="1046" dirty="0"/>
          </a:p>
        </p:txBody>
      </p:sp>
      <p:sp>
        <p:nvSpPr>
          <p:cNvPr id="27" name="Text 24"/>
          <p:cNvSpPr/>
          <p:nvPr/>
        </p:nvSpPr>
        <p:spPr>
          <a:xfrm>
            <a:off x="6547247" y="2298809"/>
            <a:ext cx="228600" cy="171450"/>
          </a:xfrm>
          <a:prstGeom prst="rect">
            <a:avLst/>
          </a:prstGeom>
          <a:noFill/>
          <a:ln/>
        </p:spPr>
        <p:txBody>
          <a:bodyPr wrap="none" lIns="0" tIns="0" rIns="0" bIns="0" rtlCol="0" anchor="ctr">
            <a:spAutoFit/>
          </a:bodyPr>
          <a:lstStyle/>
          <a:p>
            <a:pPr indent="0" marL="0">
              <a:buNone/>
            </a:pPr>
            <a:r>
              <a:rPr lang="en-US" sz="837" b="1" dirty="0">
                <a:solidFill>
                  <a:srgbClr val="F5F5DC"/>
                </a:solidFill>
                <a:latin typeface="Noto Sans" pitchFamily="34" charset="0"/>
                <a:ea typeface="Noto Sans" pitchFamily="34" charset="-122"/>
                <a:cs typeface="Noto Sans" pitchFamily="34" charset="-120"/>
              </a:rPr>
              <a:t>ファ</a:t>
            </a:r>
            <a:endParaRPr lang="en-US" sz="837" dirty="0"/>
          </a:p>
        </p:txBody>
      </p:sp>
      <p:sp>
        <p:nvSpPr>
          <p:cNvPr id="28" name="Shape 25"/>
          <p:cNvSpPr/>
          <p:nvPr/>
        </p:nvSpPr>
        <p:spPr>
          <a:xfrm>
            <a:off x="6875859" y="1291540"/>
            <a:ext cx="428625" cy="1285875"/>
          </a:xfrm>
          <a:prstGeom prst="rect">
            <a:avLst/>
          </a:prstGeom>
          <a:solidFill>
            <a:srgbClr val="8B4513"/>
          </a:solidFill>
          <a:ln w="198">
            <a:solidFill>
              <a:srgbClr val="2F4F4F"/>
            </a:solidFill>
            <a:prstDash val="solid"/>
          </a:ln>
        </p:spPr>
      </p:sp>
      <p:sp>
        <p:nvSpPr>
          <p:cNvPr id="29" name="Text 26"/>
          <p:cNvSpPr/>
          <p:nvPr/>
        </p:nvSpPr>
        <p:spPr>
          <a:xfrm>
            <a:off x="7038435" y="1398696"/>
            <a:ext cx="103445" cy="214313"/>
          </a:xfrm>
          <a:prstGeom prst="rect">
            <a:avLst/>
          </a:prstGeom>
          <a:noFill/>
          <a:ln/>
        </p:spPr>
        <p:txBody>
          <a:bodyPr wrap="none" lIns="0" tIns="0" rIns="0" bIns="0" rtlCol="0" anchor="ctr">
            <a:spAutoFit/>
          </a:bodyPr>
          <a:lstStyle/>
          <a:p>
            <a:pPr indent="0" marL="0">
              <a:buNone/>
            </a:pPr>
            <a:r>
              <a:rPr lang="en-US" sz="1046" b="1" dirty="0">
                <a:solidFill>
                  <a:srgbClr val="F5F5DC"/>
                </a:solidFill>
                <a:latin typeface="Noto Sans" pitchFamily="34" charset="0"/>
                <a:ea typeface="Noto Sans" pitchFamily="34" charset="-122"/>
                <a:cs typeface="Noto Sans" pitchFamily="34" charset="-120"/>
              </a:rPr>
              <a:t>G</a:t>
            </a:r>
            <a:endParaRPr lang="en-US" sz="1046" dirty="0"/>
          </a:p>
        </p:txBody>
      </p:sp>
      <p:sp>
        <p:nvSpPr>
          <p:cNvPr id="30" name="Text 27"/>
          <p:cNvSpPr/>
          <p:nvPr/>
        </p:nvSpPr>
        <p:spPr>
          <a:xfrm>
            <a:off x="7033022" y="2298809"/>
            <a:ext cx="114300" cy="171450"/>
          </a:xfrm>
          <a:prstGeom prst="rect">
            <a:avLst/>
          </a:prstGeom>
          <a:noFill/>
          <a:ln/>
        </p:spPr>
        <p:txBody>
          <a:bodyPr wrap="none" lIns="0" tIns="0" rIns="0" bIns="0" rtlCol="0" anchor="ctr">
            <a:spAutoFit/>
          </a:bodyPr>
          <a:lstStyle/>
          <a:p>
            <a:pPr indent="0" marL="0">
              <a:buNone/>
            </a:pPr>
            <a:r>
              <a:rPr lang="en-US" sz="837" b="1" dirty="0">
                <a:solidFill>
                  <a:srgbClr val="F5F5DC"/>
                </a:solidFill>
                <a:latin typeface="Noto Sans" pitchFamily="34" charset="0"/>
                <a:ea typeface="Noto Sans" pitchFamily="34" charset="-122"/>
                <a:cs typeface="Noto Sans" pitchFamily="34" charset="-120"/>
              </a:rPr>
              <a:t>ソ</a:t>
            </a:r>
            <a:endParaRPr lang="en-US" sz="837" dirty="0"/>
          </a:p>
        </p:txBody>
      </p:sp>
      <p:sp>
        <p:nvSpPr>
          <p:cNvPr id="31" name="Shape 28"/>
          <p:cNvSpPr/>
          <p:nvPr/>
        </p:nvSpPr>
        <p:spPr>
          <a:xfrm>
            <a:off x="7304484" y="1291540"/>
            <a:ext cx="428625" cy="1285875"/>
          </a:xfrm>
          <a:prstGeom prst="rect">
            <a:avLst/>
          </a:prstGeom>
          <a:solidFill>
            <a:srgbClr val="FFFFFF"/>
          </a:solidFill>
          <a:ln w="198">
            <a:solidFill>
              <a:srgbClr val="2F4F4F"/>
            </a:solidFill>
            <a:prstDash val="solid"/>
          </a:ln>
        </p:spPr>
      </p:sp>
      <p:sp>
        <p:nvSpPr>
          <p:cNvPr id="32" name="Text 29"/>
          <p:cNvSpPr/>
          <p:nvPr/>
        </p:nvSpPr>
        <p:spPr>
          <a:xfrm>
            <a:off x="7469488" y="1398696"/>
            <a:ext cx="98589" cy="214313"/>
          </a:xfrm>
          <a:prstGeom prst="rect">
            <a:avLst/>
          </a:prstGeom>
          <a:noFill/>
          <a:ln/>
        </p:spPr>
        <p:txBody>
          <a:bodyPr wrap="none" lIns="0" tIns="0" rIns="0" bIns="0" rtlCol="0" anchor="ctr">
            <a:spAutoFit/>
          </a:bodyPr>
          <a:lstStyle/>
          <a:p>
            <a:pPr indent="0" marL="0">
              <a:buNone/>
            </a:pPr>
            <a:r>
              <a:rPr lang="en-US" sz="1046" b="1" dirty="0">
                <a:solidFill>
                  <a:srgbClr val="000000"/>
                </a:solidFill>
                <a:latin typeface="Noto Sans" pitchFamily="34" charset="0"/>
                <a:ea typeface="Noto Sans" pitchFamily="34" charset="-122"/>
                <a:cs typeface="Noto Sans" pitchFamily="34" charset="-120"/>
              </a:rPr>
              <a:t>A</a:t>
            </a:r>
            <a:endParaRPr lang="en-US" sz="1046" dirty="0"/>
          </a:p>
        </p:txBody>
      </p:sp>
      <p:sp>
        <p:nvSpPr>
          <p:cNvPr id="33" name="Text 30"/>
          <p:cNvSpPr/>
          <p:nvPr/>
        </p:nvSpPr>
        <p:spPr>
          <a:xfrm>
            <a:off x="7461647" y="2298809"/>
            <a:ext cx="114300" cy="171450"/>
          </a:xfrm>
          <a:prstGeom prst="rect">
            <a:avLst/>
          </a:prstGeom>
          <a:noFill/>
          <a:ln/>
        </p:spPr>
        <p:txBody>
          <a:bodyPr wrap="none" lIns="0" tIns="0" rIns="0" bIns="0" rtlCol="0" anchor="ctr">
            <a:spAutoFit/>
          </a:bodyPr>
          <a:lstStyle/>
          <a:p>
            <a:pPr indent="0" marL="0">
              <a:buNone/>
            </a:pPr>
            <a:r>
              <a:rPr lang="en-US" sz="837" b="1" dirty="0">
                <a:solidFill>
                  <a:srgbClr val="2F4F4F"/>
                </a:solidFill>
                <a:latin typeface="Noto Sans" pitchFamily="34" charset="0"/>
                <a:ea typeface="Noto Sans" pitchFamily="34" charset="-122"/>
                <a:cs typeface="Noto Sans" pitchFamily="34" charset="-120"/>
              </a:rPr>
              <a:t>ラ</a:t>
            </a:r>
            <a:endParaRPr lang="en-US" sz="837" dirty="0"/>
          </a:p>
        </p:txBody>
      </p:sp>
      <p:sp>
        <p:nvSpPr>
          <p:cNvPr id="34" name="Shape 31"/>
          <p:cNvSpPr/>
          <p:nvPr/>
        </p:nvSpPr>
        <p:spPr>
          <a:xfrm>
            <a:off x="7733109" y="1291540"/>
            <a:ext cx="428625" cy="1285875"/>
          </a:xfrm>
          <a:prstGeom prst="rect">
            <a:avLst/>
          </a:prstGeom>
          <a:solidFill>
            <a:srgbClr val="FFFFFF"/>
          </a:solidFill>
          <a:ln w="198">
            <a:solidFill>
              <a:srgbClr val="2F4F4F"/>
            </a:solidFill>
            <a:prstDash val="solid"/>
          </a:ln>
        </p:spPr>
      </p:sp>
      <p:sp>
        <p:nvSpPr>
          <p:cNvPr id="35" name="Text 32"/>
          <p:cNvSpPr/>
          <p:nvPr/>
        </p:nvSpPr>
        <p:spPr>
          <a:xfrm>
            <a:off x="7899397" y="1398696"/>
            <a:ext cx="96022" cy="214313"/>
          </a:xfrm>
          <a:prstGeom prst="rect">
            <a:avLst/>
          </a:prstGeom>
          <a:noFill/>
          <a:ln/>
        </p:spPr>
        <p:txBody>
          <a:bodyPr wrap="none" lIns="0" tIns="0" rIns="0" bIns="0" rtlCol="0" anchor="ctr">
            <a:spAutoFit/>
          </a:bodyPr>
          <a:lstStyle/>
          <a:p>
            <a:pPr indent="0" marL="0">
              <a:buNone/>
            </a:pPr>
            <a:r>
              <a:rPr lang="en-US" sz="1046" b="1" dirty="0">
                <a:solidFill>
                  <a:srgbClr val="000000"/>
                </a:solidFill>
                <a:latin typeface="Noto Sans" pitchFamily="34" charset="0"/>
                <a:ea typeface="Noto Sans" pitchFamily="34" charset="-122"/>
                <a:cs typeface="Noto Sans" pitchFamily="34" charset="-120"/>
              </a:rPr>
              <a:t>B</a:t>
            </a:r>
            <a:endParaRPr lang="en-US" sz="1046" dirty="0"/>
          </a:p>
        </p:txBody>
      </p:sp>
      <p:sp>
        <p:nvSpPr>
          <p:cNvPr id="36" name="Text 33"/>
          <p:cNvSpPr/>
          <p:nvPr/>
        </p:nvSpPr>
        <p:spPr>
          <a:xfrm>
            <a:off x="7890272" y="2298809"/>
            <a:ext cx="114300" cy="171450"/>
          </a:xfrm>
          <a:prstGeom prst="rect">
            <a:avLst/>
          </a:prstGeom>
          <a:noFill/>
          <a:ln/>
        </p:spPr>
        <p:txBody>
          <a:bodyPr wrap="none" lIns="0" tIns="0" rIns="0" bIns="0" rtlCol="0" anchor="ctr">
            <a:spAutoFit/>
          </a:bodyPr>
          <a:lstStyle/>
          <a:p>
            <a:pPr indent="0" marL="0">
              <a:buNone/>
            </a:pPr>
            <a:r>
              <a:rPr lang="en-US" sz="837" b="1" dirty="0">
                <a:solidFill>
                  <a:srgbClr val="2F4F4F"/>
                </a:solidFill>
                <a:latin typeface="Noto Sans" pitchFamily="34" charset="0"/>
                <a:ea typeface="Noto Sans" pitchFamily="34" charset="-122"/>
                <a:cs typeface="Noto Sans" pitchFamily="34" charset="-120"/>
              </a:rPr>
              <a:t>シ</a:t>
            </a:r>
            <a:endParaRPr lang="en-US" sz="837" dirty="0"/>
          </a:p>
        </p:txBody>
      </p:sp>
      <p:sp>
        <p:nvSpPr>
          <p:cNvPr id="37" name="Shape 34"/>
          <p:cNvSpPr/>
          <p:nvPr/>
        </p:nvSpPr>
        <p:spPr>
          <a:xfrm>
            <a:off x="4750594" y="3077477"/>
            <a:ext cx="3821906" cy="1638709"/>
          </a:xfrm>
          <a:prstGeom prst="rect">
            <a:avLst/>
          </a:prstGeom>
          <a:solidFill>
            <a:srgbClr val="4682B4"/>
          </a:solidFill>
          <a:ln/>
        </p:spPr>
      </p:sp>
      <p:sp>
        <p:nvSpPr>
          <p:cNvPr id="38" name="Text 35"/>
          <p:cNvSpPr/>
          <p:nvPr/>
        </p:nvSpPr>
        <p:spPr>
          <a:xfrm>
            <a:off x="4964906" y="3256071"/>
            <a:ext cx="357188" cy="320018"/>
          </a:xfrm>
          <a:prstGeom prst="rect">
            <a:avLst/>
          </a:prstGeom>
          <a:noFill/>
          <a:ln/>
        </p:spPr>
        <p:txBody>
          <a:bodyPr wrap="none" lIns="0" tIns="0" rIns="0" bIns="0" rtlCol="0" anchor="ctr">
            <a:spAutoFit/>
          </a:bodyPr>
          <a:lstStyle/>
          <a:p>
            <a:pPr indent="0" marL="0">
              <a:buNone/>
            </a:pPr>
            <a:r>
              <a:rPr lang="en-US" sz="1575" b="1" dirty="0">
                <a:solidFill>
                  <a:srgbClr val="F5F5DC"/>
                </a:solidFill>
                <a:latin typeface="Noto Sans" pitchFamily="34" charset="0"/>
                <a:ea typeface="Noto Sans" pitchFamily="34" charset="-122"/>
                <a:cs typeface="Noto Sans" pitchFamily="34" charset="-120"/>
              </a:rPr>
              <a:t>C</a:t>
            </a:r>
            <a:endParaRPr lang="en-US" sz="1575" dirty="0"/>
          </a:p>
        </p:txBody>
      </p:sp>
      <p:sp>
        <p:nvSpPr>
          <p:cNvPr id="39" name="Text 36"/>
          <p:cNvSpPr/>
          <p:nvPr/>
        </p:nvSpPr>
        <p:spPr>
          <a:xfrm>
            <a:off x="5429250" y="3313221"/>
            <a:ext cx="1788672" cy="205718"/>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ピアノの「ド」の音を表す記号</a:t>
            </a:r>
            <a:endParaRPr lang="en-US" sz="942" dirty="0"/>
          </a:p>
        </p:txBody>
      </p:sp>
      <p:sp>
        <p:nvSpPr>
          <p:cNvPr id="40" name="Text 37"/>
          <p:cNvSpPr/>
          <p:nvPr/>
        </p:nvSpPr>
        <p:spPr>
          <a:xfrm>
            <a:off x="4964906" y="3683245"/>
            <a:ext cx="357188" cy="320018"/>
          </a:xfrm>
          <a:prstGeom prst="rect">
            <a:avLst/>
          </a:prstGeom>
          <a:noFill/>
          <a:ln/>
        </p:spPr>
        <p:txBody>
          <a:bodyPr wrap="none" lIns="0" tIns="0" rIns="0" bIns="0" rtlCol="0" anchor="ctr">
            <a:spAutoFit/>
          </a:bodyPr>
          <a:lstStyle/>
          <a:p>
            <a:pPr indent="0" marL="0">
              <a:buNone/>
            </a:pPr>
            <a:r>
              <a:rPr lang="en-US" sz="1575" b="1" dirty="0">
                <a:solidFill>
                  <a:srgbClr val="F5F5DC"/>
                </a:solidFill>
                <a:latin typeface="Noto Sans" pitchFamily="34" charset="0"/>
                <a:ea typeface="Noto Sans" pitchFamily="34" charset="-122"/>
                <a:cs typeface="Noto Sans" pitchFamily="34" charset="-120"/>
              </a:rPr>
              <a:t>F</a:t>
            </a:r>
            <a:endParaRPr lang="en-US" sz="1575" dirty="0"/>
          </a:p>
        </p:txBody>
      </p:sp>
      <p:sp>
        <p:nvSpPr>
          <p:cNvPr id="41" name="Text 38"/>
          <p:cNvSpPr/>
          <p:nvPr/>
        </p:nvSpPr>
        <p:spPr>
          <a:xfrm>
            <a:off x="5429250" y="3740395"/>
            <a:ext cx="1917260" cy="205718"/>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ピアノの「ファ」の音を表す記号</a:t>
            </a:r>
            <a:endParaRPr lang="en-US" sz="942" dirty="0"/>
          </a:p>
        </p:txBody>
      </p:sp>
      <p:sp>
        <p:nvSpPr>
          <p:cNvPr id="42" name="Text 39"/>
          <p:cNvSpPr/>
          <p:nvPr/>
        </p:nvSpPr>
        <p:spPr>
          <a:xfrm>
            <a:off x="4964906" y="4110419"/>
            <a:ext cx="357188" cy="320018"/>
          </a:xfrm>
          <a:prstGeom prst="rect">
            <a:avLst/>
          </a:prstGeom>
          <a:noFill/>
          <a:ln/>
        </p:spPr>
        <p:txBody>
          <a:bodyPr wrap="none" lIns="0" tIns="0" rIns="0" bIns="0" rtlCol="0" anchor="ctr">
            <a:spAutoFit/>
          </a:bodyPr>
          <a:lstStyle/>
          <a:p>
            <a:pPr indent="0" marL="0">
              <a:buNone/>
            </a:pPr>
            <a:r>
              <a:rPr lang="en-US" sz="1575" b="1" dirty="0">
                <a:solidFill>
                  <a:srgbClr val="F5F5DC"/>
                </a:solidFill>
                <a:latin typeface="Noto Sans" pitchFamily="34" charset="0"/>
                <a:ea typeface="Noto Sans" pitchFamily="34" charset="-122"/>
                <a:cs typeface="Noto Sans" pitchFamily="34" charset="-120"/>
              </a:rPr>
              <a:t>G</a:t>
            </a:r>
            <a:endParaRPr lang="en-US" sz="1575" dirty="0"/>
          </a:p>
        </p:txBody>
      </p:sp>
      <p:sp>
        <p:nvSpPr>
          <p:cNvPr id="43" name="Text 40"/>
          <p:cNvSpPr/>
          <p:nvPr/>
        </p:nvSpPr>
        <p:spPr>
          <a:xfrm>
            <a:off x="5429250" y="4167569"/>
            <a:ext cx="1788672" cy="205718"/>
          </a:xfrm>
          <a:prstGeom prst="rect">
            <a:avLst/>
          </a:prstGeom>
          <a:noFill/>
          <a:ln/>
        </p:spPr>
        <p:txBody>
          <a:bodyPr wrap="none" lIns="0" tIns="0" rIns="0" bIns="0" rtlCol="0" anchor="ctr">
            <a:spAutoFit/>
          </a:bodyPr>
          <a:lstStyle/>
          <a:p>
            <a:pPr indent="0" marL="0">
              <a:buNone/>
            </a:pPr>
            <a:r>
              <a:rPr lang="en-US" sz="942" dirty="0">
                <a:solidFill>
                  <a:srgbClr val="F5F5DC"/>
                </a:solidFill>
                <a:latin typeface="Noto Sans" pitchFamily="34" charset="0"/>
                <a:ea typeface="Noto Sans" pitchFamily="34" charset="-122"/>
                <a:cs typeface="Noto Sans" pitchFamily="34" charset="-120"/>
              </a:rPr>
              <a:t>ピアノの「ソ」の音を表す記号</a:t>
            </a:r>
            <a:endParaRPr lang="en-US" sz="94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2025-10-12T22:21:44Z</dcterms:created>
  <dcterms:modified xsi:type="dcterms:W3CDTF">2025-10-12T22:21:44Z</dcterms:modified>
</cp:coreProperties>
</file>